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86" r:id="rId2"/>
    <p:sldId id="257" r:id="rId3"/>
    <p:sldId id="313" r:id="rId4"/>
    <p:sldId id="314" r:id="rId5"/>
    <p:sldId id="258" r:id="rId6"/>
    <p:sldId id="298" r:id="rId7"/>
    <p:sldId id="262" r:id="rId8"/>
    <p:sldId id="300" r:id="rId9"/>
    <p:sldId id="299" r:id="rId10"/>
    <p:sldId id="301" r:id="rId11"/>
    <p:sldId id="302" r:id="rId12"/>
    <p:sldId id="284" r:id="rId13"/>
    <p:sldId id="303" r:id="rId14"/>
    <p:sldId id="304" r:id="rId15"/>
    <p:sldId id="305" r:id="rId16"/>
    <p:sldId id="269" r:id="rId17"/>
    <p:sldId id="309" r:id="rId18"/>
    <p:sldId id="308" r:id="rId19"/>
    <p:sldId id="307" r:id="rId20"/>
    <p:sldId id="306" r:id="rId21"/>
    <p:sldId id="312" r:id="rId22"/>
    <p:sldId id="311" r:id="rId23"/>
    <p:sldId id="271" r:id="rId24"/>
    <p:sldId id="297" r:id="rId25"/>
    <p:sldId id="296" r:id="rId26"/>
    <p:sldId id="275" r:id="rId27"/>
    <p:sldId id="287" r:id="rId28"/>
  </p:sldIdLst>
  <p:sldSz cx="12192000" cy="6858000"/>
  <p:notesSz cx="6858000" cy="9144000"/>
  <p:embeddedFontLst>
    <p:embeddedFont>
      <p:font typeface="Cambria" panose="02040503050406030204" pitchFamily="18"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等线" panose="02010600030101010101" pitchFamily="2" charset="-122"/>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7">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GBa3eEWCxWu3D9U/cJQ+yTdiJo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mon Pettitt"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11CAED-E986-4946-B86E-88CA853B45F0}">
  <a:tblStyle styleId="{D211CAED-E986-4946-B86E-88CA853B45F0}"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FDE038A0-2776-4924-BCF6-CA2B5CE84D9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23" autoAdjust="0"/>
  </p:normalViewPr>
  <p:slideViewPr>
    <p:cSldViewPr snapToGrid="0">
      <p:cViewPr varScale="1">
        <p:scale>
          <a:sx n="74" d="100"/>
          <a:sy n="74" d="100"/>
        </p:scale>
        <p:origin x="892" y="48"/>
      </p:cViewPr>
      <p:guideLst>
        <p:guide orient="horz" pos="2160"/>
        <p:guide pos="3817"/>
      </p:guideLst>
    </p:cSldViewPr>
  </p:slideViewPr>
  <p:notesTextViewPr>
    <p:cViewPr>
      <p:scale>
        <a:sx n="3" d="2"/>
        <a:sy n="3" d="2"/>
      </p:scale>
      <p:origin x="0" y="-86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customschemas.google.com/relationships/presentationmetadata" Target="meta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407C2-9455-4D46-8C74-9EC0BA3E6148}" type="doc">
      <dgm:prSet loTypeId="urn:microsoft.com/office/officeart/2005/8/layout/bProcess3" loCatId="process" qsTypeId="urn:microsoft.com/office/officeart/2005/8/quickstyle/simple1" qsCatId="simple" csTypeId="urn:microsoft.com/office/officeart/2005/8/colors/accent0_1" csCatId="mainScheme" phldr="1"/>
      <dgm:spPr/>
    </dgm:pt>
    <dgm:pt modelId="{2CAF43FF-5C85-4EE1-AA81-45768CE7DCD2}">
      <dgm:prSet phldrT="[文本]" custT="1"/>
      <dgm:spPr>
        <a:xfrm>
          <a:off x="2215" y="362033"/>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Annotate data</a:t>
          </a:r>
          <a:endParaRPr lang="en-GB" sz="180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F6FBE511-B4EC-43CF-9786-7E524BA99577}" type="parTrans" cxnId="{7C10DC40-F65D-4274-A5E8-C2F69FD11A7F}">
      <dgm:prSet/>
      <dgm:spPr/>
      <dgm:t>
        <a:bodyPr/>
        <a:lstStyle/>
        <a:p>
          <a:endParaRPr lang="en-GB"/>
        </a:p>
      </dgm:t>
    </dgm:pt>
    <dgm:pt modelId="{FAC11EE7-0929-48B1-89D2-8905704831AF}" type="sibTrans" cxnId="{7C10DC40-F65D-4274-A5E8-C2F69FD11A7F}">
      <dgm:prSet/>
      <dgm:spPr>
        <a:xfrm>
          <a:off x="2373828" y="1028337"/>
          <a:ext cx="515284"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7D8DDC60-5811-4B1F-BB42-5E8DC43EDBBF}">
      <dgm:prSet phldrT="[文本]" custT="1"/>
      <dgm:spPr>
        <a:xfrm>
          <a:off x="2921513" y="362033"/>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Filter data :</a:t>
          </a:r>
        </a:p>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(0.1- 30 + 50*n Hz notch filter)</a:t>
          </a:r>
          <a:endParaRPr lang="en-GB" sz="18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61448A7B-5DA7-4876-B5D3-8CF828842221}" type="parTrans" cxnId="{D481F1DB-E5CC-4C7C-AF3B-C8C1E98199F4}">
      <dgm:prSet/>
      <dgm:spPr/>
      <dgm:t>
        <a:bodyPr/>
        <a:lstStyle/>
        <a:p>
          <a:endParaRPr lang="en-GB"/>
        </a:p>
      </dgm:t>
    </dgm:pt>
    <dgm:pt modelId="{844C584E-2A6F-4E80-BFFE-64E2CFFBE1F5}" type="sibTrans" cxnId="{D481F1DB-E5CC-4C7C-AF3B-C8C1E98199F4}">
      <dgm:prSet/>
      <dgm:spPr>
        <a:xfrm>
          <a:off x="5293126" y="1028337"/>
          <a:ext cx="515284"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5C7E9F0E-23A7-4FE4-81E1-3239B8D4D6A8}">
      <dgm:prSet phldrT="[文本]" custT="1"/>
      <dgm:spPr>
        <a:xfrm>
          <a:off x="5840810" y="362033"/>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Epoch </a:t>
          </a:r>
        </a:p>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(S</a:t>
          </a:r>
          <a:r>
            <a:rPr lang="en-GB" sz="18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timulus-locked / response-locked )</a:t>
          </a:r>
        </a:p>
      </dgm:t>
    </dgm:pt>
    <dgm:pt modelId="{D12B3463-A39D-46DA-9BC7-C70D1BDF029B}" type="parTrans" cxnId="{6C2F3814-AB74-421B-B30D-3CC142F25569}">
      <dgm:prSet/>
      <dgm:spPr/>
      <dgm:t>
        <a:bodyPr/>
        <a:lstStyle/>
        <a:p>
          <a:endParaRPr lang="en-GB"/>
        </a:p>
      </dgm:t>
    </dgm:pt>
    <dgm:pt modelId="{282F05E2-7B99-4DD1-8074-1EABBFD93F47}" type="sibTrans" cxnId="{6C2F3814-AB74-421B-B30D-3CC142F25569}">
      <dgm:prSet/>
      <dgm:spPr>
        <a:xfrm>
          <a:off x="8212423" y="1028337"/>
          <a:ext cx="515284"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32F0DD45-FE31-4858-9BF9-16B90D712865}">
      <dgm:prSet phldrT="[文本]" custT="1"/>
      <dgm:spPr>
        <a:xfrm>
          <a:off x="8760108" y="362033"/>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Bad channels detection &amp; interpolate (SD&gt;50)</a:t>
          </a:r>
          <a:endParaRPr lang="en-GB" sz="18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71E53120-7DDB-47A4-B034-00BEE32A4463}" type="parTrans" cxnId="{5E91E899-6783-4535-9684-6209536B9DA4}">
      <dgm:prSet/>
      <dgm:spPr/>
      <dgm:t>
        <a:bodyPr/>
        <a:lstStyle/>
        <a:p>
          <a:endParaRPr lang="en-GB"/>
        </a:p>
      </dgm:t>
    </dgm:pt>
    <dgm:pt modelId="{41F20C7A-7969-4A6A-8186-A729DCF90FCC}" type="sibTrans" cxnId="{5E91E899-6783-4535-9684-6209536B9DA4}">
      <dgm:prSet/>
      <dgm:spPr>
        <a:xfrm>
          <a:off x="1188922" y="1784281"/>
          <a:ext cx="8757892" cy="515284"/>
        </a:xfrm>
        <a:custGeom>
          <a:avLst/>
          <a:gdLst/>
          <a:ahLst/>
          <a:cxnLst/>
          <a:rect l="0" t="0" r="0" b="0"/>
          <a:pathLst>
            <a:path>
              <a:moveTo>
                <a:pt x="8757892" y="0"/>
              </a:moveTo>
              <a:lnTo>
                <a:pt x="8757892" y="274742"/>
              </a:lnTo>
              <a:lnTo>
                <a:pt x="0" y="274742"/>
              </a:lnTo>
              <a:lnTo>
                <a:pt x="0" y="515284"/>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566B3F06-8459-43D8-AF8B-31A0C2AA06FD}">
      <dgm:prSet phldrT="[文本]" custT="1"/>
      <dgm:spPr>
        <a:xfrm>
          <a:off x="2215" y="2331966"/>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Re-reference the data to CAR</a:t>
          </a:r>
          <a:endParaRPr lang="en-GB" sz="18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006B0FF0-EB4B-479F-A3BD-49DFC0DA74BF}" type="parTrans" cxnId="{5120AEB1-EFB6-4873-868F-0196E64BA793}">
      <dgm:prSet/>
      <dgm:spPr/>
      <dgm:t>
        <a:bodyPr/>
        <a:lstStyle/>
        <a:p>
          <a:endParaRPr lang="en-GB"/>
        </a:p>
      </dgm:t>
    </dgm:pt>
    <dgm:pt modelId="{9558E737-F98A-4FCA-B401-859E07E1ED36}" type="sibTrans" cxnId="{5120AEB1-EFB6-4873-868F-0196E64BA793}">
      <dgm:prSet/>
      <dgm:spPr>
        <a:xfrm>
          <a:off x="2373828" y="2998270"/>
          <a:ext cx="515284"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50F7B907-E989-4F03-A030-122BDC0341E9}">
      <dgm:prSet phldrT="[文本]" custT="1"/>
      <dgm:spPr>
        <a:xfrm>
          <a:off x="2921513" y="2331966"/>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Interpolate bad channels on a trial-by-trial by TBT</a:t>
          </a:r>
          <a:endParaRPr lang="en-GB" sz="18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365C0B57-FADB-4F14-A9D0-00BE1FE6D7E9}" type="parTrans" cxnId="{D31F76C9-C400-4083-ACC5-486664C3EF62}">
      <dgm:prSet/>
      <dgm:spPr/>
      <dgm:t>
        <a:bodyPr/>
        <a:lstStyle/>
        <a:p>
          <a:endParaRPr lang="en-GB"/>
        </a:p>
      </dgm:t>
    </dgm:pt>
    <dgm:pt modelId="{C0E09AD0-F2C6-434D-A95E-65BA610A5BE6}" type="sibTrans" cxnId="{D31F76C9-C400-4083-ACC5-486664C3EF62}">
      <dgm:prSet/>
      <dgm:spPr>
        <a:xfrm>
          <a:off x="5293126" y="2998270"/>
          <a:ext cx="515284"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DA6AB8E6-B364-4C66-A35A-45B484E8CBDC}">
      <dgm:prSet phldrT="[文本]" custT="1"/>
      <dgm:spPr>
        <a:xfrm>
          <a:off x="5840810" y="2331966"/>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Mark trials with eyeblinks &amp; artefacts during pulses for rejection (AI)</a:t>
          </a:r>
          <a:endParaRPr lang="en-GB" sz="18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72F9FA0C-E945-484A-AE2F-F294D4D722EB}" type="parTrans" cxnId="{B11F707B-ABF2-4FD3-8B95-DDB5E2914F7D}">
      <dgm:prSet/>
      <dgm:spPr/>
      <dgm:t>
        <a:bodyPr/>
        <a:lstStyle/>
        <a:p>
          <a:endParaRPr lang="en-GB"/>
        </a:p>
      </dgm:t>
    </dgm:pt>
    <dgm:pt modelId="{B2B16874-1998-4907-A419-18BC4F679064}" type="sibTrans" cxnId="{B11F707B-ABF2-4FD3-8B95-DDB5E2914F7D}">
      <dgm:prSet/>
      <dgm:spPr>
        <a:xfrm>
          <a:off x="8212423" y="2998270"/>
          <a:ext cx="515284"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55DEE340-57AC-4FB0-883A-2C7BE61D0853}">
      <dgm:prSet phldrT="[文本]" custT="1"/>
      <dgm:spPr>
        <a:xfrm>
          <a:off x="8760108" y="2331966"/>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CSD filtering </a:t>
          </a:r>
          <a:endParaRPr lang="en-GB" sz="18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DE101FB9-965A-4D10-8F5C-944C072FECD2}" type="parTrans" cxnId="{0096444E-BE2D-4E0C-964C-846E0BBBDFA0}">
      <dgm:prSet/>
      <dgm:spPr/>
      <dgm:t>
        <a:bodyPr/>
        <a:lstStyle/>
        <a:p>
          <a:endParaRPr lang="en-GB"/>
        </a:p>
      </dgm:t>
    </dgm:pt>
    <dgm:pt modelId="{20F2E834-350B-4AED-B51B-64A14FDB5238}" type="sibTrans" cxnId="{0096444E-BE2D-4E0C-964C-846E0BBBDFA0}">
      <dgm:prSet/>
      <dgm:spPr>
        <a:xfrm>
          <a:off x="1188922" y="3754213"/>
          <a:ext cx="8757892" cy="515284"/>
        </a:xfrm>
        <a:custGeom>
          <a:avLst/>
          <a:gdLst/>
          <a:ahLst/>
          <a:cxnLst/>
          <a:rect l="0" t="0" r="0" b="0"/>
          <a:pathLst>
            <a:path>
              <a:moveTo>
                <a:pt x="8757892" y="0"/>
              </a:moveTo>
              <a:lnTo>
                <a:pt x="8757892" y="274742"/>
              </a:lnTo>
              <a:lnTo>
                <a:pt x="0" y="274742"/>
              </a:lnTo>
              <a:lnTo>
                <a:pt x="0" y="515284"/>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4933D1DD-AE09-452D-BF18-67244759BC0B}">
      <dgm:prSet phldrT="[文本]" custT="1"/>
      <dgm:spPr>
        <a:xfrm>
          <a:off x="2215" y="4301898"/>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Time-frequency analysis </a:t>
          </a:r>
        </a:p>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Fieldtrip</a:t>
          </a:r>
          <a:endParaRPr lang="en-GB" sz="18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A35D43CB-B7EC-4224-89EC-4A3F19D4D97D}" type="parTrans" cxnId="{3A466902-2AE6-4DF8-826A-76ABDD9414FE}">
      <dgm:prSet/>
      <dgm:spPr/>
      <dgm:t>
        <a:bodyPr/>
        <a:lstStyle/>
        <a:p>
          <a:endParaRPr lang="en-GB"/>
        </a:p>
      </dgm:t>
    </dgm:pt>
    <dgm:pt modelId="{EC2C56D6-75A5-4EEF-AA3F-702891F83D57}" type="sibTrans" cxnId="{3A466902-2AE6-4DF8-826A-76ABDD9414FE}">
      <dgm:prSet/>
      <dgm:spPr>
        <a:xfrm>
          <a:off x="2373828" y="4968202"/>
          <a:ext cx="531613" cy="91440"/>
        </a:xfrm>
        <a:custGeom>
          <a:avLst/>
          <a:gdLst/>
          <a:ahLst/>
          <a:cxnLst/>
          <a:rect l="0" t="0" r="0" b="0"/>
          <a:pathLst>
            <a:path>
              <a:moveTo>
                <a:pt x="0" y="45720"/>
              </a:moveTo>
              <a:lnTo>
                <a:pt x="282906" y="45720"/>
              </a:lnTo>
              <a:lnTo>
                <a:pt x="282906" y="51159"/>
              </a:lnTo>
              <a:lnTo>
                <a:pt x="531613" y="51159"/>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8DB7D878-CED7-41C3-8983-611028F245E1}">
      <dgm:prSet custT="1"/>
      <dgm:spPr>
        <a:xfrm>
          <a:off x="2937842" y="4307338"/>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Beta </a:t>
          </a:r>
          <a:r>
            <a:rPr lang="en-US" altLang="zh-CN" sz="1800" b="0" i="0" dirty="0">
              <a:solidFill>
                <a:sysClr val="windowText" lastClr="000000">
                  <a:hueOff val="0"/>
                  <a:satOff val="0"/>
                  <a:lumOff val="0"/>
                  <a:alphaOff val="0"/>
                </a:sysClr>
              </a:solidFill>
              <a:latin typeface="Arial" panose="020B0604020202020204" pitchFamily="34" charset="0"/>
              <a:ea typeface="等线" panose="02010600030101010101" pitchFamily="2" charset="-122"/>
              <a:cs typeface="Arial" panose="020B0604020202020204" pitchFamily="34" charset="0"/>
            </a:rPr>
            <a:t>power analysis: </a:t>
          </a:r>
          <a:r>
            <a:rPr lang="en-US" altLang="zh-CN" sz="1800" b="0" i="0" dirty="0" err="1">
              <a:solidFill>
                <a:sysClr val="windowText" lastClr="000000">
                  <a:hueOff val="0"/>
                  <a:satOff val="0"/>
                  <a:lumOff val="0"/>
                  <a:alphaOff val="0"/>
                </a:sysClr>
              </a:solidFill>
              <a:latin typeface="Arial" panose="020B0604020202020204" pitchFamily="34" charset="0"/>
              <a:ea typeface="等线" panose="02010600030101010101" pitchFamily="2" charset="-122"/>
              <a:cs typeface="Arial" panose="020B0604020202020204" pitchFamily="34" charset="0"/>
            </a:rPr>
            <a:t>Morlet</a:t>
          </a:r>
          <a:r>
            <a:rPr lang="en-US" altLang="zh-CN" sz="1800" b="0" i="0" dirty="0">
              <a:solidFill>
                <a:sysClr val="windowText" lastClr="000000">
                  <a:hueOff val="0"/>
                  <a:satOff val="0"/>
                  <a:lumOff val="0"/>
                  <a:alphaOff val="0"/>
                </a:sysClr>
              </a:solidFill>
              <a:latin typeface="Arial" panose="020B0604020202020204" pitchFamily="34" charset="0"/>
              <a:ea typeface="等线" panose="02010600030101010101" pitchFamily="2" charset="-122"/>
              <a:cs typeface="Arial" panose="020B0604020202020204" pitchFamily="34" charset="0"/>
            </a:rPr>
            <a:t> wavelet</a:t>
          </a:r>
          <a:endPar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gm:t>
    </dgm:pt>
    <dgm:pt modelId="{4588FB34-ACAB-4C65-8AC3-342DA9E248E5}" type="parTrans" cxnId="{B2B8BFA6-54DF-407A-BB0F-597FEBA2DB29}">
      <dgm:prSet/>
      <dgm:spPr/>
      <dgm:t>
        <a:bodyPr/>
        <a:lstStyle/>
        <a:p>
          <a:endParaRPr lang="en-GB"/>
        </a:p>
      </dgm:t>
    </dgm:pt>
    <dgm:pt modelId="{A22AB8B3-D3DF-4160-B8DD-34A7E6EE40F1}" type="sibTrans" cxnId="{B2B8BFA6-54DF-407A-BB0F-597FEBA2DB29}">
      <dgm:prSet/>
      <dgm:spPr>
        <a:xfrm>
          <a:off x="5309455" y="4968202"/>
          <a:ext cx="498955" cy="91440"/>
        </a:xfrm>
        <a:custGeom>
          <a:avLst/>
          <a:gdLst/>
          <a:ahLst/>
          <a:cxnLst/>
          <a:rect l="0" t="0" r="0" b="0"/>
          <a:pathLst>
            <a:path>
              <a:moveTo>
                <a:pt x="0" y="51159"/>
              </a:moveTo>
              <a:lnTo>
                <a:pt x="266577" y="51159"/>
              </a:lnTo>
              <a:lnTo>
                <a:pt x="266577" y="45720"/>
              </a:lnTo>
              <a:lnTo>
                <a:pt x="498955" y="45720"/>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93E2500C-715E-40F7-B004-98B346FA9ECE}">
      <dgm:prSet custT="1"/>
      <dgm:spPr>
        <a:xfrm>
          <a:off x="5840810" y="4301898"/>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DV calculation and</a:t>
          </a:r>
        </a:p>
        <a:p>
          <a:pPr>
            <a:buNone/>
          </a:pPr>
          <a:r>
            <a:rPr lang="en-GB" sz="1800" b="0" i="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Fit Normative model</a:t>
          </a:r>
        </a:p>
      </dgm:t>
    </dgm:pt>
    <dgm:pt modelId="{F47DF97A-4382-4503-BEB4-7363B3F40BB8}" type="parTrans" cxnId="{F2A70EFF-0C4D-4E8A-9BAC-F22C5145157C}">
      <dgm:prSet/>
      <dgm:spPr/>
      <dgm:t>
        <a:bodyPr/>
        <a:lstStyle/>
        <a:p>
          <a:endParaRPr lang="en-GB"/>
        </a:p>
      </dgm:t>
    </dgm:pt>
    <dgm:pt modelId="{3CAECA85-563F-4D8E-9E57-6F92F5057ECD}" type="sibTrans" cxnId="{F2A70EFF-0C4D-4E8A-9BAC-F22C5145157C}">
      <dgm:prSet/>
      <dgm:spPr>
        <a:xfrm>
          <a:off x="8212423" y="4968202"/>
          <a:ext cx="515284"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gm:spPr>
      <dgm:t>
        <a:bodyPr/>
        <a:lstStyle/>
        <a:p>
          <a:pPr>
            <a:buNone/>
          </a:pPr>
          <a:endParaRPr lang="en-GB">
            <a:solidFill>
              <a:sysClr val="windowText" lastClr="000000">
                <a:hueOff val="0"/>
                <a:satOff val="0"/>
                <a:lumOff val="0"/>
                <a:alphaOff val="0"/>
              </a:sysClr>
            </a:solidFill>
            <a:latin typeface="Aptos" panose="02110004020202020204"/>
            <a:ea typeface="+mn-ea"/>
            <a:cs typeface="+mn-cs"/>
          </a:endParaRPr>
        </a:p>
      </dgm:t>
    </dgm:pt>
    <dgm:pt modelId="{AA6BCD9B-5267-49FD-BF83-DFA9412A28C5}">
      <dgm:prSet custT="1"/>
      <dgm:spPr>
        <a:xfrm>
          <a:off x="8760108" y="4301898"/>
          <a:ext cx="2373412" cy="1424047"/>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gm:spPr>
      <dgm:t>
        <a:bodyPr/>
        <a:lstStyle/>
        <a:p>
          <a:pPr>
            <a:buNone/>
          </a:pPr>
          <a:r>
            <a:rPr lang="en-GB" sz="1800" b="0" i="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Group-average plotting</a:t>
          </a:r>
        </a:p>
      </dgm:t>
    </dgm:pt>
    <dgm:pt modelId="{8755370D-7BD6-4563-B128-E11FCDE35D4A}" type="parTrans" cxnId="{4980B1A0-4F77-4625-92AD-B2E287AC4384}">
      <dgm:prSet/>
      <dgm:spPr/>
      <dgm:t>
        <a:bodyPr/>
        <a:lstStyle/>
        <a:p>
          <a:endParaRPr lang="en-GB"/>
        </a:p>
      </dgm:t>
    </dgm:pt>
    <dgm:pt modelId="{AA8F18C8-E783-4271-BFF5-ED04C9075685}" type="sibTrans" cxnId="{4980B1A0-4F77-4625-92AD-B2E287AC4384}">
      <dgm:prSet/>
      <dgm:spPr/>
      <dgm:t>
        <a:bodyPr/>
        <a:lstStyle/>
        <a:p>
          <a:endParaRPr lang="en-GB"/>
        </a:p>
      </dgm:t>
    </dgm:pt>
    <dgm:pt modelId="{F8182033-DA23-4AA8-A201-E640A76CE57F}" type="pres">
      <dgm:prSet presAssocID="{A7C407C2-9455-4D46-8C74-9EC0BA3E6148}" presName="Name0" presStyleCnt="0">
        <dgm:presLayoutVars>
          <dgm:dir/>
          <dgm:resizeHandles val="exact"/>
        </dgm:presLayoutVars>
      </dgm:prSet>
      <dgm:spPr/>
    </dgm:pt>
    <dgm:pt modelId="{EFEFAC5A-6903-4F2E-B5AD-ECEAE2C6A0FE}" type="pres">
      <dgm:prSet presAssocID="{2CAF43FF-5C85-4EE1-AA81-45768CE7DCD2}" presName="node" presStyleLbl="node1" presStyleIdx="0" presStyleCnt="12">
        <dgm:presLayoutVars>
          <dgm:bulletEnabled val="1"/>
        </dgm:presLayoutVars>
      </dgm:prSet>
      <dgm:spPr/>
    </dgm:pt>
    <dgm:pt modelId="{243FDD81-A6F8-4AE3-B14C-38BCF24F0E9E}" type="pres">
      <dgm:prSet presAssocID="{FAC11EE7-0929-48B1-89D2-8905704831AF}" presName="sibTrans" presStyleLbl="sibTrans1D1" presStyleIdx="0" presStyleCnt="11"/>
      <dgm:spPr/>
    </dgm:pt>
    <dgm:pt modelId="{2F99EAFC-0A15-408E-838A-991BAE0F969B}" type="pres">
      <dgm:prSet presAssocID="{FAC11EE7-0929-48B1-89D2-8905704831AF}" presName="connectorText" presStyleLbl="sibTrans1D1" presStyleIdx="0" presStyleCnt="11"/>
      <dgm:spPr/>
    </dgm:pt>
    <dgm:pt modelId="{5C95D2EE-F3DB-43BC-AAF7-6D6CE3EDB8F5}" type="pres">
      <dgm:prSet presAssocID="{7D8DDC60-5811-4B1F-BB42-5E8DC43EDBBF}" presName="node" presStyleLbl="node1" presStyleIdx="1" presStyleCnt="12">
        <dgm:presLayoutVars>
          <dgm:bulletEnabled val="1"/>
        </dgm:presLayoutVars>
      </dgm:prSet>
      <dgm:spPr/>
    </dgm:pt>
    <dgm:pt modelId="{63E06674-5E42-49D6-A7E5-AB911CA6BD1A}" type="pres">
      <dgm:prSet presAssocID="{844C584E-2A6F-4E80-BFFE-64E2CFFBE1F5}" presName="sibTrans" presStyleLbl="sibTrans1D1" presStyleIdx="1" presStyleCnt="11"/>
      <dgm:spPr/>
    </dgm:pt>
    <dgm:pt modelId="{05A3331A-22A6-4430-9EA1-77DCDBF17574}" type="pres">
      <dgm:prSet presAssocID="{844C584E-2A6F-4E80-BFFE-64E2CFFBE1F5}" presName="connectorText" presStyleLbl="sibTrans1D1" presStyleIdx="1" presStyleCnt="11"/>
      <dgm:spPr/>
    </dgm:pt>
    <dgm:pt modelId="{9BBC0CBA-668C-4B25-8C29-C927974D9892}" type="pres">
      <dgm:prSet presAssocID="{5C7E9F0E-23A7-4FE4-81E1-3239B8D4D6A8}" presName="node" presStyleLbl="node1" presStyleIdx="2" presStyleCnt="12">
        <dgm:presLayoutVars>
          <dgm:bulletEnabled val="1"/>
        </dgm:presLayoutVars>
      </dgm:prSet>
      <dgm:spPr/>
    </dgm:pt>
    <dgm:pt modelId="{79F3AD0E-5BCE-42BF-888A-AC6A5379B8C6}" type="pres">
      <dgm:prSet presAssocID="{282F05E2-7B99-4DD1-8074-1EABBFD93F47}" presName="sibTrans" presStyleLbl="sibTrans1D1" presStyleIdx="2" presStyleCnt="11"/>
      <dgm:spPr/>
    </dgm:pt>
    <dgm:pt modelId="{1C780FFE-7A09-4F9B-82B2-60AACBA0EEAB}" type="pres">
      <dgm:prSet presAssocID="{282F05E2-7B99-4DD1-8074-1EABBFD93F47}" presName="connectorText" presStyleLbl="sibTrans1D1" presStyleIdx="2" presStyleCnt="11"/>
      <dgm:spPr/>
    </dgm:pt>
    <dgm:pt modelId="{13993D00-E73F-4157-9A68-0171FFDAA21D}" type="pres">
      <dgm:prSet presAssocID="{32F0DD45-FE31-4858-9BF9-16B90D712865}" presName="node" presStyleLbl="node1" presStyleIdx="3" presStyleCnt="12">
        <dgm:presLayoutVars>
          <dgm:bulletEnabled val="1"/>
        </dgm:presLayoutVars>
      </dgm:prSet>
      <dgm:spPr/>
    </dgm:pt>
    <dgm:pt modelId="{F573D551-9D70-4C8D-800F-4A3AF1B864A0}" type="pres">
      <dgm:prSet presAssocID="{41F20C7A-7969-4A6A-8186-A729DCF90FCC}" presName="sibTrans" presStyleLbl="sibTrans1D1" presStyleIdx="3" presStyleCnt="11"/>
      <dgm:spPr/>
    </dgm:pt>
    <dgm:pt modelId="{2645179B-2126-47E1-958B-6E70B720BEDE}" type="pres">
      <dgm:prSet presAssocID="{41F20C7A-7969-4A6A-8186-A729DCF90FCC}" presName="connectorText" presStyleLbl="sibTrans1D1" presStyleIdx="3" presStyleCnt="11"/>
      <dgm:spPr/>
    </dgm:pt>
    <dgm:pt modelId="{BD4A2165-6320-4ED2-9850-A0CD8C9A5934}" type="pres">
      <dgm:prSet presAssocID="{566B3F06-8459-43D8-AF8B-31A0C2AA06FD}" presName="node" presStyleLbl="node1" presStyleIdx="4" presStyleCnt="12">
        <dgm:presLayoutVars>
          <dgm:bulletEnabled val="1"/>
        </dgm:presLayoutVars>
      </dgm:prSet>
      <dgm:spPr/>
    </dgm:pt>
    <dgm:pt modelId="{FDDE4B0C-3475-4124-BC0D-9889B2F9A14E}" type="pres">
      <dgm:prSet presAssocID="{9558E737-F98A-4FCA-B401-859E07E1ED36}" presName="sibTrans" presStyleLbl="sibTrans1D1" presStyleIdx="4" presStyleCnt="11"/>
      <dgm:spPr/>
    </dgm:pt>
    <dgm:pt modelId="{2C416CC6-BE5B-4265-88F9-D2804F89D010}" type="pres">
      <dgm:prSet presAssocID="{9558E737-F98A-4FCA-B401-859E07E1ED36}" presName="connectorText" presStyleLbl="sibTrans1D1" presStyleIdx="4" presStyleCnt="11"/>
      <dgm:spPr/>
    </dgm:pt>
    <dgm:pt modelId="{3D58B9CA-D21A-490F-A44F-96A709215FCA}" type="pres">
      <dgm:prSet presAssocID="{50F7B907-E989-4F03-A030-122BDC0341E9}" presName="node" presStyleLbl="node1" presStyleIdx="5" presStyleCnt="12">
        <dgm:presLayoutVars>
          <dgm:bulletEnabled val="1"/>
        </dgm:presLayoutVars>
      </dgm:prSet>
      <dgm:spPr/>
    </dgm:pt>
    <dgm:pt modelId="{3C145045-10DF-40EF-B5B4-EF932273F4DD}" type="pres">
      <dgm:prSet presAssocID="{C0E09AD0-F2C6-434D-A95E-65BA610A5BE6}" presName="sibTrans" presStyleLbl="sibTrans1D1" presStyleIdx="5" presStyleCnt="11"/>
      <dgm:spPr/>
    </dgm:pt>
    <dgm:pt modelId="{A580BCE7-B11F-4ACC-B939-F8C82ED16818}" type="pres">
      <dgm:prSet presAssocID="{C0E09AD0-F2C6-434D-A95E-65BA610A5BE6}" presName="connectorText" presStyleLbl="sibTrans1D1" presStyleIdx="5" presStyleCnt="11"/>
      <dgm:spPr/>
    </dgm:pt>
    <dgm:pt modelId="{CC07A90C-FB6D-4C4D-BAE3-5DF5DB40358E}" type="pres">
      <dgm:prSet presAssocID="{DA6AB8E6-B364-4C66-A35A-45B484E8CBDC}" presName="node" presStyleLbl="node1" presStyleIdx="6" presStyleCnt="12">
        <dgm:presLayoutVars>
          <dgm:bulletEnabled val="1"/>
        </dgm:presLayoutVars>
      </dgm:prSet>
      <dgm:spPr/>
    </dgm:pt>
    <dgm:pt modelId="{606DA9D2-3F25-46AA-845B-5BB530FEFCC5}" type="pres">
      <dgm:prSet presAssocID="{B2B16874-1998-4907-A419-18BC4F679064}" presName="sibTrans" presStyleLbl="sibTrans1D1" presStyleIdx="6" presStyleCnt="11"/>
      <dgm:spPr/>
    </dgm:pt>
    <dgm:pt modelId="{4570200F-0BE9-4CD8-A972-7054790D066F}" type="pres">
      <dgm:prSet presAssocID="{B2B16874-1998-4907-A419-18BC4F679064}" presName="connectorText" presStyleLbl="sibTrans1D1" presStyleIdx="6" presStyleCnt="11"/>
      <dgm:spPr/>
    </dgm:pt>
    <dgm:pt modelId="{54CC764D-07DD-43B3-ACCE-38CB8630E218}" type="pres">
      <dgm:prSet presAssocID="{55DEE340-57AC-4FB0-883A-2C7BE61D0853}" presName="node" presStyleLbl="node1" presStyleIdx="7" presStyleCnt="12">
        <dgm:presLayoutVars>
          <dgm:bulletEnabled val="1"/>
        </dgm:presLayoutVars>
      </dgm:prSet>
      <dgm:spPr/>
    </dgm:pt>
    <dgm:pt modelId="{81971EB9-D663-469C-8ECE-BC284F1DDAE1}" type="pres">
      <dgm:prSet presAssocID="{20F2E834-350B-4AED-B51B-64A14FDB5238}" presName="sibTrans" presStyleLbl="sibTrans1D1" presStyleIdx="7" presStyleCnt="11"/>
      <dgm:spPr/>
    </dgm:pt>
    <dgm:pt modelId="{52C48D57-3164-4667-9517-F73AC3892B67}" type="pres">
      <dgm:prSet presAssocID="{20F2E834-350B-4AED-B51B-64A14FDB5238}" presName="connectorText" presStyleLbl="sibTrans1D1" presStyleIdx="7" presStyleCnt="11"/>
      <dgm:spPr/>
    </dgm:pt>
    <dgm:pt modelId="{654FB417-16FC-49A9-852F-0C2C98B0AFEB}" type="pres">
      <dgm:prSet presAssocID="{4933D1DD-AE09-452D-BF18-67244759BC0B}" presName="node" presStyleLbl="node1" presStyleIdx="8" presStyleCnt="12">
        <dgm:presLayoutVars>
          <dgm:bulletEnabled val="1"/>
        </dgm:presLayoutVars>
      </dgm:prSet>
      <dgm:spPr/>
    </dgm:pt>
    <dgm:pt modelId="{E542E999-D025-4BFF-99BE-00703E39376A}" type="pres">
      <dgm:prSet presAssocID="{EC2C56D6-75A5-4EEF-AA3F-702891F83D57}" presName="sibTrans" presStyleLbl="sibTrans1D1" presStyleIdx="8" presStyleCnt="11"/>
      <dgm:spPr/>
    </dgm:pt>
    <dgm:pt modelId="{E7D3AF74-4AE7-4406-8904-CD90AC1005D7}" type="pres">
      <dgm:prSet presAssocID="{EC2C56D6-75A5-4EEF-AA3F-702891F83D57}" presName="connectorText" presStyleLbl="sibTrans1D1" presStyleIdx="8" presStyleCnt="11"/>
      <dgm:spPr/>
    </dgm:pt>
    <dgm:pt modelId="{A26A8437-6E40-4EA3-ABA4-B72304F4C349}" type="pres">
      <dgm:prSet presAssocID="{8DB7D878-CED7-41C3-8983-611028F245E1}" presName="node" presStyleLbl="node1" presStyleIdx="9" presStyleCnt="12" custLinFactNeighborX="688" custLinFactNeighborY="382">
        <dgm:presLayoutVars>
          <dgm:bulletEnabled val="1"/>
        </dgm:presLayoutVars>
      </dgm:prSet>
      <dgm:spPr/>
    </dgm:pt>
    <dgm:pt modelId="{58CB297D-017F-4FCF-B81E-A9632B54043E}" type="pres">
      <dgm:prSet presAssocID="{A22AB8B3-D3DF-4160-B8DD-34A7E6EE40F1}" presName="sibTrans" presStyleLbl="sibTrans1D1" presStyleIdx="9" presStyleCnt="11"/>
      <dgm:spPr/>
    </dgm:pt>
    <dgm:pt modelId="{9C1A1D7A-53ED-4254-B905-2CB47BC3CABB}" type="pres">
      <dgm:prSet presAssocID="{A22AB8B3-D3DF-4160-B8DD-34A7E6EE40F1}" presName="connectorText" presStyleLbl="sibTrans1D1" presStyleIdx="9" presStyleCnt="11"/>
      <dgm:spPr/>
    </dgm:pt>
    <dgm:pt modelId="{0E6C8115-629C-4945-BDC4-BAC6CB9A2EA2}" type="pres">
      <dgm:prSet presAssocID="{93E2500C-715E-40F7-B004-98B346FA9ECE}" presName="node" presStyleLbl="node1" presStyleIdx="10" presStyleCnt="12">
        <dgm:presLayoutVars>
          <dgm:bulletEnabled val="1"/>
        </dgm:presLayoutVars>
      </dgm:prSet>
      <dgm:spPr/>
    </dgm:pt>
    <dgm:pt modelId="{C7F6FEE0-7AA3-46DC-8641-E91307DC9F02}" type="pres">
      <dgm:prSet presAssocID="{3CAECA85-563F-4D8E-9E57-6F92F5057ECD}" presName="sibTrans" presStyleLbl="sibTrans1D1" presStyleIdx="10" presStyleCnt="11"/>
      <dgm:spPr/>
    </dgm:pt>
    <dgm:pt modelId="{A3782986-9D2E-4BDF-A933-EC4C499B943E}" type="pres">
      <dgm:prSet presAssocID="{3CAECA85-563F-4D8E-9E57-6F92F5057ECD}" presName="connectorText" presStyleLbl="sibTrans1D1" presStyleIdx="10" presStyleCnt="11"/>
      <dgm:spPr/>
    </dgm:pt>
    <dgm:pt modelId="{0DDBCB04-462B-41D1-9A93-8EC3D3E033B7}" type="pres">
      <dgm:prSet presAssocID="{AA6BCD9B-5267-49FD-BF83-DFA9412A28C5}" presName="node" presStyleLbl="node1" presStyleIdx="11" presStyleCnt="12">
        <dgm:presLayoutVars>
          <dgm:bulletEnabled val="1"/>
        </dgm:presLayoutVars>
      </dgm:prSet>
      <dgm:spPr/>
    </dgm:pt>
  </dgm:ptLst>
  <dgm:cxnLst>
    <dgm:cxn modelId="{3A466902-2AE6-4DF8-826A-76ABDD9414FE}" srcId="{A7C407C2-9455-4D46-8C74-9EC0BA3E6148}" destId="{4933D1DD-AE09-452D-BF18-67244759BC0B}" srcOrd="8" destOrd="0" parTransId="{A35D43CB-B7EC-4224-89EC-4A3F19D4D97D}" sibTransId="{EC2C56D6-75A5-4EEF-AA3F-702891F83D57}"/>
    <dgm:cxn modelId="{74AB9502-DBF9-40C4-A14F-4778AC648DE4}" type="presOf" srcId="{AA6BCD9B-5267-49FD-BF83-DFA9412A28C5}" destId="{0DDBCB04-462B-41D1-9A93-8EC3D3E033B7}" srcOrd="0" destOrd="0" presId="urn:microsoft.com/office/officeart/2005/8/layout/bProcess3"/>
    <dgm:cxn modelId="{2FDA2A0F-C6A7-4A57-AA30-333244750D66}" type="presOf" srcId="{A22AB8B3-D3DF-4160-B8DD-34A7E6EE40F1}" destId="{58CB297D-017F-4FCF-B81E-A9632B54043E}" srcOrd="0" destOrd="0" presId="urn:microsoft.com/office/officeart/2005/8/layout/bProcess3"/>
    <dgm:cxn modelId="{6C2F3814-AB74-421B-B30D-3CC142F25569}" srcId="{A7C407C2-9455-4D46-8C74-9EC0BA3E6148}" destId="{5C7E9F0E-23A7-4FE4-81E1-3239B8D4D6A8}" srcOrd="2" destOrd="0" parTransId="{D12B3463-A39D-46DA-9BC7-C70D1BDF029B}" sibTransId="{282F05E2-7B99-4DD1-8074-1EABBFD93F47}"/>
    <dgm:cxn modelId="{F79ACA1C-B304-433F-8C1C-814AB1CCF08D}" type="presOf" srcId="{A7C407C2-9455-4D46-8C74-9EC0BA3E6148}" destId="{F8182033-DA23-4AA8-A201-E640A76CE57F}" srcOrd="0" destOrd="0" presId="urn:microsoft.com/office/officeart/2005/8/layout/bProcess3"/>
    <dgm:cxn modelId="{2D52B422-C4CE-49BF-9F56-AF1B3E98E4F9}" type="presOf" srcId="{282F05E2-7B99-4DD1-8074-1EABBFD93F47}" destId="{79F3AD0E-5BCE-42BF-888A-AC6A5379B8C6}" srcOrd="0" destOrd="0" presId="urn:microsoft.com/office/officeart/2005/8/layout/bProcess3"/>
    <dgm:cxn modelId="{3CD8BD24-3D6B-442B-9F8E-76A60943D50A}" type="presOf" srcId="{9558E737-F98A-4FCA-B401-859E07E1ED36}" destId="{2C416CC6-BE5B-4265-88F9-D2804F89D010}" srcOrd="1" destOrd="0" presId="urn:microsoft.com/office/officeart/2005/8/layout/bProcess3"/>
    <dgm:cxn modelId="{B881D926-6C92-4B2E-9D65-DD74E646B714}" type="presOf" srcId="{DA6AB8E6-B364-4C66-A35A-45B484E8CBDC}" destId="{CC07A90C-FB6D-4C4D-BAE3-5DF5DB40358E}" srcOrd="0" destOrd="0" presId="urn:microsoft.com/office/officeart/2005/8/layout/bProcess3"/>
    <dgm:cxn modelId="{326A5C2D-60B0-46BE-BEBE-1924B73D46B0}" type="presOf" srcId="{41F20C7A-7969-4A6A-8186-A729DCF90FCC}" destId="{F573D551-9D70-4C8D-800F-4A3AF1B864A0}" srcOrd="0" destOrd="0" presId="urn:microsoft.com/office/officeart/2005/8/layout/bProcess3"/>
    <dgm:cxn modelId="{6C943B2E-1222-4C04-8DC5-DA6757120405}" type="presOf" srcId="{282F05E2-7B99-4DD1-8074-1EABBFD93F47}" destId="{1C780FFE-7A09-4F9B-82B2-60AACBA0EEAB}" srcOrd="1" destOrd="0" presId="urn:microsoft.com/office/officeart/2005/8/layout/bProcess3"/>
    <dgm:cxn modelId="{3461222F-8759-40B1-86D7-DF0966F3DFBE}" type="presOf" srcId="{50F7B907-E989-4F03-A030-122BDC0341E9}" destId="{3D58B9CA-D21A-490F-A44F-96A709215FCA}" srcOrd="0" destOrd="0" presId="urn:microsoft.com/office/officeart/2005/8/layout/bProcess3"/>
    <dgm:cxn modelId="{6B405132-273B-442D-BDE2-1425BF444312}" type="presOf" srcId="{EC2C56D6-75A5-4EEF-AA3F-702891F83D57}" destId="{E542E999-D025-4BFF-99BE-00703E39376A}" srcOrd="0" destOrd="0" presId="urn:microsoft.com/office/officeart/2005/8/layout/bProcess3"/>
    <dgm:cxn modelId="{2EBB7634-AF9F-4D04-94C0-9B8AAE3C7DD0}" type="presOf" srcId="{844C584E-2A6F-4E80-BFFE-64E2CFFBE1F5}" destId="{05A3331A-22A6-4430-9EA1-77DCDBF17574}" srcOrd="1" destOrd="0" presId="urn:microsoft.com/office/officeart/2005/8/layout/bProcess3"/>
    <dgm:cxn modelId="{B39BAA36-E884-434D-ADAF-3660D90E8DD0}" type="presOf" srcId="{20F2E834-350B-4AED-B51B-64A14FDB5238}" destId="{52C48D57-3164-4667-9517-F73AC3892B67}" srcOrd="1" destOrd="0" presId="urn:microsoft.com/office/officeart/2005/8/layout/bProcess3"/>
    <dgm:cxn modelId="{772ECB36-671F-4A37-87B0-5FAD41958B07}" type="presOf" srcId="{C0E09AD0-F2C6-434D-A95E-65BA610A5BE6}" destId="{3C145045-10DF-40EF-B5B4-EF932273F4DD}" srcOrd="0" destOrd="0" presId="urn:microsoft.com/office/officeart/2005/8/layout/bProcess3"/>
    <dgm:cxn modelId="{DD64533B-56A7-4EF6-A157-3157834FA5A9}" type="presOf" srcId="{3CAECA85-563F-4D8E-9E57-6F92F5057ECD}" destId="{A3782986-9D2E-4BDF-A933-EC4C499B943E}" srcOrd="1" destOrd="0" presId="urn:microsoft.com/office/officeart/2005/8/layout/bProcess3"/>
    <dgm:cxn modelId="{08B6ED3B-DD08-4B43-8B88-E5BE30029DEA}" type="presOf" srcId="{32F0DD45-FE31-4858-9BF9-16B90D712865}" destId="{13993D00-E73F-4157-9A68-0171FFDAA21D}" srcOrd="0" destOrd="0" presId="urn:microsoft.com/office/officeart/2005/8/layout/bProcess3"/>
    <dgm:cxn modelId="{1B820E40-1E1D-4F11-86EE-87DF2A55CF17}" type="presOf" srcId="{4933D1DD-AE09-452D-BF18-67244759BC0B}" destId="{654FB417-16FC-49A9-852F-0C2C98B0AFEB}" srcOrd="0" destOrd="0" presId="urn:microsoft.com/office/officeart/2005/8/layout/bProcess3"/>
    <dgm:cxn modelId="{7C10DC40-F65D-4274-A5E8-C2F69FD11A7F}" srcId="{A7C407C2-9455-4D46-8C74-9EC0BA3E6148}" destId="{2CAF43FF-5C85-4EE1-AA81-45768CE7DCD2}" srcOrd="0" destOrd="0" parTransId="{F6FBE511-B4EC-43CF-9786-7E524BA99577}" sibTransId="{FAC11EE7-0929-48B1-89D2-8905704831AF}"/>
    <dgm:cxn modelId="{F511FE5E-E803-4A30-ACCC-88ADB9633396}" type="presOf" srcId="{C0E09AD0-F2C6-434D-A95E-65BA610A5BE6}" destId="{A580BCE7-B11F-4ACC-B939-F8C82ED16818}" srcOrd="1" destOrd="0" presId="urn:microsoft.com/office/officeart/2005/8/layout/bProcess3"/>
    <dgm:cxn modelId="{44263E62-C095-4ED5-A259-6BD7CA15E1CB}" type="presOf" srcId="{2CAF43FF-5C85-4EE1-AA81-45768CE7DCD2}" destId="{EFEFAC5A-6903-4F2E-B5AD-ECEAE2C6A0FE}" srcOrd="0" destOrd="0" presId="urn:microsoft.com/office/officeart/2005/8/layout/bProcess3"/>
    <dgm:cxn modelId="{59391947-BB6F-446E-9E57-733E870F7CB0}" type="presOf" srcId="{B2B16874-1998-4907-A419-18BC4F679064}" destId="{4570200F-0BE9-4CD8-A972-7054790D066F}" srcOrd="1" destOrd="0" presId="urn:microsoft.com/office/officeart/2005/8/layout/bProcess3"/>
    <dgm:cxn modelId="{0096444E-BE2D-4E0C-964C-846E0BBBDFA0}" srcId="{A7C407C2-9455-4D46-8C74-9EC0BA3E6148}" destId="{55DEE340-57AC-4FB0-883A-2C7BE61D0853}" srcOrd="7" destOrd="0" parTransId="{DE101FB9-965A-4D10-8F5C-944C072FECD2}" sibTransId="{20F2E834-350B-4AED-B51B-64A14FDB5238}"/>
    <dgm:cxn modelId="{78CC7A73-EFAA-431B-86FF-D2F28FDD66DC}" type="presOf" srcId="{8DB7D878-CED7-41C3-8983-611028F245E1}" destId="{A26A8437-6E40-4EA3-ABA4-B72304F4C349}" srcOrd="0" destOrd="0" presId="urn:microsoft.com/office/officeart/2005/8/layout/bProcess3"/>
    <dgm:cxn modelId="{B11F707B-ABF2-4FD3-8B95-DDB5E2914F7D}" srcId="{A7C407C2-9455-4D46-8C74-9EC0BA3E6148}" destId="{DA6AB8E6-B364-4C66-A35A-45B484E8CBDC}" srcOrd="6" destOrd="0" parTransId="{72F9FA0C-E945-484A-AE2F-F294D4D722EB}" sibTransId="{B2B16874-1998-4907-A419-18BC4F679064}"/>
    <dgm:cxn modelId="{C937CA7D-9E97-48EC-A1C2-6FEA719C976D}" type="presOf" srcId="{20F2E834-350B-4AED-B51B-64A14FDB5238}" destId="{81971EB9-D663-469C-8ECE-BC284F1DDAE1}" srcOrd="0" destOrd="0" presId="urn:microsoft.com/office/officeart/2005/8/layout/bProcess3"/>
    <dgm:cxn modelId="{4FC9F092-76CD-4AF0-AC7E-238A85221E3A}" type="presOf" srcId="{93E2500C-715E-40F7-B004-98B346FA9ECE}" destId="{0E6C8115-629C-4945-BDC4-BAC6CB9A2EA2}" srcOrd="0" destOrd="0" presId="urn:microsoft.com/office/officeart/2005/8/layout/bProcess3"/>
    <dgm:cxn modelId="{C0333093-19D6-4808-B345-85F3C7D6C8D2}" type="presOf" srcId="{A22AB8B3-D3DF-4160-B8DD-34A7E6EE40F1}" destId="{9C1A1D7A-53ED-4254-B905-2CB47BC3CABB}" srcOrd="1" destOrd="0" presId="urn:microsoft.com/office/officeart/2005/8/layout/bProcess3"/>
    <dgm:cxn modelId="{3759FC96-0D4D-4500-8615-0CCF4FF7026D}" type="presOf" srcId="{55DEE340-57AC-4FB0-883A-2C7BE61D0853}" destId="{54CC764D-07DD-43B3-ACCE-38CB8630E218}" srcOrd="0" destOrd="0" presId="urn:microsoft.com/office/officeart/2005/8/layout/bProcess3"/>
    <dgm:cxn modelId="{5E91E899-6783-4535-9684-6209536B9DA4}" srcId="{A7C407C2-9455-4D46-8C74-9EC0BA3E6148}" destId="{32F0DD45-FE31-4858-9BF9-16B90D712865}" srcOrd="3" destOrd="0" parTransId="{71E53120-7DDB-47A4-B034-00BEE32A4463}" sibTransId="{41F20C7A-7969-4A6A-8186-A729DCF90FCC}"/>
    <dgm:cxn modelId="{4980B1A0-4F77-4625-92AD-B2E287AC4384}" srcId="{A7C407C2-9455-4D46-8C74-9EC0BA3E6148}" destId="{AA6BCD9B-5267-49FD-BF83-DFA9412A28C5}" srcOrd="11" destOrd="0" parTransId="{8755370D-7BD6-4563-B128-E11FCDE35D4A}" sibTransId="{AA8F18C8-E783-4271-BFF5-ED04C9075685}"/>
    <dgm:cxn modelId="{331FE1A1-D641-4393-B81A-BF8A46861779}" type="presOf" srcId="{FAC11EE7-0929-48B1-89D2-8905704831AF}" destId="{243FDD81-A6F8-4AE3-B14C-38BCF24F0E9E}" srcOrd="0" destOrd="0" presId="urn:microsoft.com/office/officeart/2005/8/layout/bProcess3"/>
    <dgm:cxn modelId="{65C767A5-8FAD-4A24-9922-A84276C8EE5B}" type="presOf" srcId="{7D8DDC60-5811-4B1F-BB42-5E8DC43EDBBF}" destId="{5C95D2EE-F3DB-43BC-AAF7-6D6CE3EDB8F5}" srcOrd="0" destOrd="0" presId="urn:microsoft.com/office/officeart/2005/8/layout/bProcess3"/>
    <dgm:cxn modelId="{213E2BA6-7E08-4951-BE4F-08E2B9A257C3}" type="presOf" srcId="{FAC11EE7-0929-48B1-89D2-8905704831AF}" destId="{2F99EAFC-0A15-408E-838A-991BAE0F969B}" srcOrd="1" destOrd="0" presId="urn:microsoft.com/office/officeart/2005/8/layout/bProcess3"/>
    <dgm:cxn modelId="{B2B8BFA6-54DF-407A-BB0F-597FEBA2DB29}" srcId="{A7C407C2-9455-4D46-8C74-9EC0BA3E6148}" destId="{8DB7D878-CED7-41C3-8983-611028F245E1}" srcOrd="9" destOrd="0" parTransId="{4588FB34-ACAB-4C65-8AC3-342DA9E248E5}" sibTransId="{A22AB8B3-D3DF-4160-B8DD-34A7E6EE40F1}"/>
    <dgm:cxn modelId="{5120AEB1-EFB6-4873-868F-0196E64BA793}" srcId="{A7C407C2-9455-4D46-8C74-9EC0BA3E6148}" destId="{566B3F06-8459-43D8-AF8B-31A0C2AA06FD}" srcOrd="4" destOrd="0" parTransId="{006B0FF0-EB4B-479F-A3BD-49DFC0DA74BF}" sibTransId="{9558E737-F98A-4FCA-B401-859E07E1ED36}"/>
    <dgm:cxn modelId="{DAACA2B2-40AA-40E9-9232-43038DF734E3}" type="presOf" srcId="{EC2C56D6-75A5-4EEF-AA3F-702891F83D57}" destId="{E7D3AF74-4AE7-4406-8904-CD90AC1005D7}" srcOrd="1" destOrd="0" presId="urn:microsoft.com/office/officeart/2005/8/layout/bProcess3"/>
    <dgm:cxn modelId="{AEB43ABE-CBE2-42BF-8EA4-80AD29134391}" type="presOf" srcId="{566B3F06-8459-43D8-AF8B-31A0C2AA06FD}" destId="{BD4A2165-6320-4ED2-9850-A0CD8C9A5934}" srcOrd="0" destOrd="0" presId="urn:microsoft.com/office/officeart/2005/8/layout/bProcess3"/>
    <dgm:cxn modelId="{D31F76C9-C400-4083-ACC5-486664C3EF62}" srcId="{A7C407C2-9455-4D46-8C74-9EC0BA3E6148}" destId="{50F7B907-E989-4F03-A030-122BDC0341E9}" srcOrd="5" destOrd="0" parTransId="{365C0B57-FADB-4F14-A9D0-00BE1FE6D7E9}" sibTransId="{C0E09AD0-F2C6-434D-A95E-65BA610A5BE6}"/>
    <dgm:cxn modelId="{1971B9CA-8E17-4702-8F2B-DD269AD35566}" type="presOf" srcId="{9558E737-F98A-4FCA-B401-859E07E1ED36}" destId="{FDDE4B0C-3475-4124-BC0D-9889B2F9A14E}" srcOrd="0" destOrd="0" presId="urn:microsoft.com/office/officeart/2005/8/layout/bProcess3"/>
    <dgm:cxn modelId="{EADD24D1-7B7F-422A-BB92-27CC9DB0FDEB}" type="presOf" srcId="{844C584E-2A6F-4E80-BFFE-64E2CFFBE1F5}" destId="{63E06674-5E42-49D6-A7E5-AB911CA6BD1A}" srcOrd="0" destOrd="0" presId="urn:microsoft.com/office/officeart/2005/8/layout/bProcess3"/>
    <dgm:cxn modelId="{FC92D9D4-8ABE-46F6-9E06-EEC7601012D1}" type="presOf" srcId="{41F20C7A-7969-4A6A-8186-A729DCF90FCC}" destId="{2645179B-2126-47E1-958B-6E70B720BEDE}" srcOrd="1" destOrd="0" presId="urn:microsoft.com/office/officeart/2005/8/layout/bProcess3"/>
    <dgm:cxn modelId="{D481F1DB-E5CC-4C7C-AF3B-C8C1E98199F4}" srcId="{A7C407C2-9455-4D46-8C74-9EC0BA3E6148}" destId="{7D8DDC60-5811-4B1F-BB42-5E8DC43EDBBF}" srcOrd="1" destOrd="0" parTransId="{61448A7B-5DA7-4876-B5D3-8CF828842221}" sibTransId="{844C584E-2A6F-4E80-BFFE-64E2CFFBE1F5}"/>
    <dgm:cxn modelId="{3F16C1DF-7389-4E0C-8E3B-F684EFED1C79}" type="presOf" srcId="{3CAECA85-563F-4D8E-9E57-6F92F5057ECD}" destId="{C7F6FEE0-7AA3-46DC-8641-E91307DC9F02}" srcOrd="0" destOrd="0" presId="urn:microsoft.com/office/officeart/2005/8/layout/bProcess3"/>
    <dgm:cxn modelId="{481275E5-3E81-49FE-8BA8-1834E4A2332B}" type="presOf" srcId="{5C7E9F0E-23A7-4FE4-81E1-3239B8D4D6A8}" destId="{9BBC0CBA-668C-4B25-8C29-C927974D9892}" srcOrd="0" destOrd="0" presId="urn:microsoft.com/office/officeart/2005/8/layout/bProcess3"/>
    <dgm:cxn modelId="{6957CDEC-EA9B-4E3E-942B-EEF854E454A3}" type="presOf" srcId="{B2B16874-1998-4907-A419-18BC4F679064}" destId="{606DA9D2-3F25-46AA-845B-5BB530FEFCC5}" srcOrd="0" destOrd="0" presId="urn:microsoft.com/office/officeart/2005/8/layout/bProcess3"/>
    <dgm:cxn modelId="{F2A70EFF-0C4D-4E8A-9BAC-F22C5145157C}" srcId="{A7C407C2-9455-4D46-8C74-9EC0BA3E6148}" destId="{93E2500C-715E-40F7-B004-98B346FA9ECE}" srcOrd="10" destOrd="0" parTransId="{F47DF97A-4382-4503-BEB4-7363B3F40BB8}" sibTransId="{3CAECA85-563F-4D8E-9E57-6F92F5057ECD}"/>
    <dgm:cxn modelId="{CA4D1D85-4A77-45A5-9A6C-D985FBC52870}" type="presParOf" srcId="{F8182033-DA23-4AA8-A201-E640A76CE57F}" destId="{EFEFAC5A-6903-4F2E-B5AD-ECEAE2C6A0FE}" srcOrd="0" destOrd="0" presId="urn:microsoft.com/office/officeart/2005/8/layout/bProcess3"/>
    <dgm:cxn modelId="{3B88C4A3-4D50-4EB7-9090-646AE77B12D6}" type="presParOf" srcId="{F8182033-DA23-4AA8-A201-E640A76CE57F}" destId="{243FDD81-A6F8-4AE3-B14C-38BCF24F0E9E}" srcOrd="1" destOrd="0" presId="urn:microsoft.com/office/officeart/2005/8/layout/bProcess3"/>
    <dgm:cxn modelId="{C2EFC8C4-5C36-42D8-A30F-793541F910E2}" type="presParOf" srcId="{243FDD81-A6F8-4AE3-B14C-38BCF24F0E9E}" destId="{2F99EAFC-0A15-408E-838A-991BAE0F969B}" srcOrd="0" destOrd="0" presId="urn:microsoft.com/office/officeart/2005/8/layout/bProcess3"/>
    <dgm:cxn modelId="{5E40CD38-2A06-47AE-9823-88A9C3094A59}" type="presParOf" srcId="{F8182033-DA23-4AA8-A201-E640A76CE57F}" destId="{5C95D2EE-F3DB-43BC-AAF7-6D6CE3EDB8F5}" srcOrd="2" destOrd="0" presId="urn:microsoft.com/office/officeart/2005/8/layout/bProcess3"/>
    <dgm:cxn modelId="{1AEB877B-BEDB-4D0A-AD50-AB6A624E858D}" type="presParOf" srcId="{F8182033-DA23-4AA8-A201-E640A76CE57F}" destId="{63E06674-5E42-49D6-A7E5-AB911CA6BD1A}" srcOrd="3" destOrd="0" presId="urn:microsoft.com/office/officeart/2005/8/layout/bProcess3"/>
    <dgm:cxn modelId="{780A7BF3-A3CE-4D4A-9FEB-C04DC7210C2F}" type="presParOf" srcId="{63E06674-5E42-49D6-A7E5-AB911CA6BD1A}" destId="{05A3331A-22A6-4430-9EA1-77DCDBF17574}" srcOrd="0" destOrd="0" presId="urn:microsoft.com/office/officeart/2005/8/layout/bProcess3"/>
    <dgm:cxn modelId="{CF5F8E00-2206-4846-827E-F58A0BE89769}" type="presParOf" srcId="{F8182033-DA23-4AA8-A201-E640A76CE57F}" destId="{9BBC0CBA-668C-4B25-8C29-C927974D9892}" srcOrd="4" destOrd="0" presId="urn:microsoft.com/office/officeart/2005/8/layout/bProcess3"/>
    <dgm:cxn modelId="{87CF961B-BA4B-40B0-B8AA-8C95AB4C1840}" type="presParOf" srcId="{F8182033-DA23-4AA8-A201-E640A76CE57F}" destId="{79F3AD0E-5BCE-42BF-888A-AC6A5379B8C6}" srcOrd="5" destOrd="0" presId="urn:microsoft.com/office/officeart/2005/8/layout/bProcess3"/>
    <dgm:cxn modelId="{32EE5A60-6475-4C3B-87F5-F0EFF4BFB688}" type="presParOf" srcId="{79F3AD0E-5BCE-42BF-888A-AC6A5379B8C6}" destId="{1C780FFE-7A09-4F9B-82B2-60AACBA0EEAB}" srcOrd="0" destOrd="0" presId="urn:microsoft.com/office/officeart/2005/8/layout/bProcess3"/>
    <dgm:cxn modelId="{50689E92-2489-49B6-ACBC-9BAA257E6DAE}" type="presParOf" srcId="{F8182033-DA23-4AA8-A201-E640A76CE57F}" destId="{13993D00-E73F-4157-9A68-0171FFDAA21D}" srcOrd="6" destOrd="0" presId="urn:microsoft.com/office/officeart/2005/8/layout/bProcess3"/>
    <dgm:cxn modelId="{83DA05F9-B072-4430-9F55-D26DA3800AFB}" type="presParOf" srcId="{F8182033-DA23-4AA8-A201-E640A76CE57F}" destId="{F573D551-9D70-4C8D-800F-4A3AF1B864A0}" srcOrd="7" destOrd="0" presId="urn:microsoft.com/office/officeart/2005/8/layout/bProcess3"/>
    <dgm:cxn modelId="{49BA0FF8-0C26-44AA-940A-226AE2DEC8B9}" type="presParOf" srcId="{F573D551-9D70-4C8D-800F-4A3AF1B864A0}" destId="{2645179B-2126-47E1-958B-6E70B720BEDE}" srcOrd="0" destOrd="0" presId="urn:microsoft.com/office/officeart/2005/8/layout/bProcess3"/>
    <dgm:cxn modelId="{0D5BD18E-00A7-449B-B1A9-06D39FC08210}" type="presParOf" srcId="{F8182033-DA23-4AA8-A201-E640A76CE57F}" destId="{BD4A2165-6320-4ED2-9850-A0CD8C9A5934}" srcOrd="8" destOrd="0" presId="urn:microsoft.com/office/officeart/2005/8/layout/bProcess3"/>
    <dgm:cxn modelId="{F9CB4D92-5761-49FD-A3E6-D2B98BE03531}" type="presParOf" srcId="{F8182033-DA23-4AA8-A201-E640A76CE57F}" destId="{FDDE4B0C-3475-4124-BC0D-9889B2F9A14E}" srcOrd="9" destOrd="0" presId="urn:microsoft.com/office/officeart/2005/8/layout/bProcess3"/>
    <dgm:cxn modelId="{95569A24-9B32-41F4-B864-248B5F253B07}" type="presParOf" srcId="{FDDE4B0C-3475-4124-BC0D-9889B2F9A14E}" destId="{2C416CC6-BE5B-4265-88F9-D2804F89D010}" srcOrd="0" destOrd="0" presId="urn:microsoft.com/office/officeart/2005/8/layout/bProcess3"/>
    <dgm:cxn modelId="{DE1E0B14-B0E7-4B3D-8409-5C3869E8D1BB}" type="presParOf" srcId="{F8182033-DA23-4AA8-A201-E640A76CE57F}" destId="{3D58B9CA-D21A-490F-A44F-96A709215FCA}" srcOrd="10" destOrd="0" presId="urn:microsoft.com/office/officeart/2005/8/layout/bProcess3"/>
    <dgm:cxn modelId="{00E93185-C9AC-48B6-B8F6-450F9B54C538}" type="presParOf" srcId="{F8182033-DA23-4AA8-A201-E640A76CE57F}" destId="{3C145045-10DF-40EF-B5B4-EF932273F4DD}" srcOrd="11" destOrd="0" presId="urn:microsoft.com/office/officeart/2005/8/layout/bProcess3"/>
    <dgm:cxn modelId="{96F1FA71-74B7-4E42-804C-9BA5CA9BB978}" type="presParOf" srcId="{3C145045-10DF-40EF-B5B4-EF932273F4DD}" destId="{A580BCE7-B11F-4ACC-B939-F8C82ED16818}" srcOrd="0" destOrd="0" presId="urn:microsoft.com/office/officeart/2005/8/layout/bProcess3"/>
    <dgm:cxn modelId="{F1ABBAE7-4F04-42C0-B661-EC4EA6AC3D5B}" type="presParOf" srcId="{F8182033-DA23-4AA8-A201-E640A76CE57F}" destId="{CC07A90C-FB6D-4C4D-BAE3-5DF5DB40358E}" srcOrd="12" destOrd="0" presId="urn:microsoft.com/office/officeart/2005/8/layout/bProcess3"/>
    <dgm:cxn modelId="{0BE8BE6F-E7DB-4818-9D4B-66FAA7BD532F}" type="presParOf" srcId="{F8182033-DA23-4AA8-A201-E640A76CE57F}" destId="{606DA9D2-3F25-46AA-845B-5BB530FEFCC5}" srcOrd="13" destOrd="0" presId="urn:microsoft.com/office/officeart/2005/8/layout/bProcess3"/>
    <dgm:cxn modelId="{3341A13C-95F1-4551-A7F1-4288353AEB43}" type="presParOf" srcId="{606DA9D2-3F25-46AA-845B-5BB530FEFCC5}" destId="{4570200F-0BE9-4CD8-A972-7054790D066F}" srcOrd="0" destOrd="0" presId="urn:microsoft.com/office/officeart/2005/8/layout/bProcess3"/>
    <dgm:cxn modelId="{1E9F53D7-E496-4BCE-86E4-5EC6938E5100}" type="presParOf" srcId="{F8182033-DA23-4AA8-A201-E640A76CE57F}" destId="{54CC764D-07DD-43B3-ACCE-38CB8630E218}" srcOrd="14" destOrd="0" presId="urn:microsoft.com/office/officeart/2005/8/layout/bProcess3"/>
    <dgm:cxn modelId="{C031CD32-7473-48FC-889D-47A0D2105ADF}" type="presParOf" srcId="{F8182033-DA23-4AA8-A201-E640A76CE57F}" destId="{81971EB9-D663-469C-8ECE-BC284F1DDAE1}" srcOrd="15" destOrd="0" presId="urn:microsoft.com/office/officeart/2005/8/layout/bProcess3"/>
    <dgm:cxn modelId="{E3F62298-A948-4969-87FB-741133948F3F}" type="presParOf" srcId="{81971EB9-D663-469C-8ECE-BC284F1DDAE1}" destId="{52C48D57-3164-4667-9517-F73AC3892B67}" srcOrd="0" destOrd="0" presId="urn:microsoft.com/office/officeart/2005/8/layout/bProcess3"/>
    <dgm:cxn modelId="{9FC021D6-8ED5-4841-8DB0-6C0B0E3DC507}" type="presParOf" srcId="{F8182033-DA23-4AA8-A201-E640A76CE57F}" destId="{654FB417-16FC-49A9-852F-0C2C98B0AFEB}" srcOrd="16" destOrd="0" presId="urn:microsoft.com/office/officeart/2005/8/layout/bProcess3"/>
    <dgm:cxn modelId="{A2BC4CBA-D98A-48B1-BC87-19CC5B24C6C5}" type="presParOf" srcId="{F8182033-DA23-4AA8-A201-E640A76CE57F}" destId="{E542E999-D025-4BFF-99BE-00703E39376A}" srcOrd="17" destOrd="0" presId="urn:microsoft.com/office/officeart/2005/8/layout/bProcess3"/>
    <dgm:cxn modelId="{B29E44EB-79E8-4A14-A4E2-9A057859C66F}" type="presParOf" srcId="{E542E999-D025-4BFF-99BE-00703E39376A}" destId="{E7D3AF74-4AE7-4406-8904-CD90AC1005D7}" srcOrd="0" destOrd="0" presId="urn:microsoft.com/office/officeart/2005/8/layout/bProcess3"/>
    <dgm:cxn modelId="{EAB8E928-1116-45BE-B38D-C5ADCB73ADC7}" type="presParOf" srcId="{F8182033-DA23-4AA8-A201-E640A76CE57F}" destId="{A26A8437-6E40-4EA3-ABA4-B72304F4C349}" srcOrd="18" destOrd="0" presId="urn:microsoft.com/office/officeart/2005/8/layout/bProcess3"/>
    <dgm:cxn modelId="{CBBA6E20-4596-4AA9-A56F-E898F95B0EC7}" type="presParOf" srcId="{F8182033-DA23-4AA8-A201-E640A76CE57F}" destId="{58CB297D-017F-4FCF-B81E-A9632B54043E}" srcOrd="19" destOrd="0" presId="urn:microsoft.com/office/officeart/2005/8/layout/bProcess3"/>
    <dgm:cxn modelId="{F1BD43D1-C91E-429C-BB64-AE853CCDB83F}" type="presParOf" srcId="{58CB297D-017F-4FCF-B81E-A9632B54043E}" destId="{9C1A1D7A-53ED-4254-B905-2CB47BC3CABB}" srcOrd="0" destOrd="0" presId="urn:microsoft.com/office/officeart/2005/8/layout/bProcess3"/>
    <dgm:cxn modelId="{5F0BD2DF-0A93-4BEB-959B-9EF23C4FDE4D}" type="presParOf" srcId="{F8182033-DA23-4AA8-A201-E640A76CE57F}" destId="{0E6C8115-629C-4945-BDC4-BAC6CB9A2EA2}" srcOrd="20" destOrd="0" presId="urn:microsoft.com/office/officeart/2005/8/layout/bProcess3"/>
    <dgm:cxn modelId="{E9AD10A5-79B4-4B8D-AD8A-4457002C0BAD}" type="presParOf" srcId="{F8182033-DA23-4AA8-A201-E640A76CE57F}" destId="{C7F6FEE0-7AA3-46DC-8641-E91307DC9F02}" srcOrd="21" destOrd="0" presId="urn:microsoft.com/office/officeart/2005/8/layout/bProcess3"/>
    <dgm:cxn modelId="{0FF9464C-185F-455E-AD90-F8B40A2727B7}" type="presParOf" srcId="{C7F6FEE0-7AA3-46DC-8641-E91307DC9F02}" destId="{A3782986-9D2E-4BDF-A933-EC4C499B943E}" srcOrd="0" destOrd="0" presId="urn:microsoft.com/office/officeart/2005/8/layout/bProcess3"/>
    <dgm:cxn modelId="{320AAC55-A91E-4EE3-B03F-152BC761D1C8}" type="presParOf" srcId="{F8182033-DA23-4AA8-A201-E640A76CE57F}" destId="{0DDBCB04-462B-41D1-9A93-8EC3D3E033B7}" srcOrd="22" destOrd="0" presId="urn:microsoft.com/office/officeart/2005/8/layout/bProcess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FDD81-A6F8-4AE3-B14C-38BCF24F0E9E}">
      <dsp:nvSpPr>
        <dsp:cNvPr id="0" name=""/>
        <dsp:cNvSpPr/>
      </dsp:nvSpPr>
      <dsp:spPr>
        <a:xfrm>
          <a:off x="2121302" y="911783"/>
          <a:ext cx="456142"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2337205" y="955067"/>
        <a:ext cx="0" cy="0"/>
      </dsp:txXfrm>
    </dsp:sp>
    <dsp:sp modelId="{EFEFAC5A-6903-4F2E-B5AD-ECEAE2C6A0FE}">
      <dsp:nvSpPr>
        <dsp:cNvPr id="0" name=""/>
        <dsp:cNvSpPr/>
      </dsp:nvSpPr>
      <dsp:spPr>
        <a:xfrm>
          <a:off x="6828" y="322621"/>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Annotate data</a:t>
          </a:r>
          <a:endParaRPr lang="en-GB" sz="1800" kern="120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6828" y="322621"/>
        <a:ext cx="2116273" cy="1269764"/>
      </dsp:txXfrm>
    </dsp:sp>
    <dsp:sp modelId="{63E06674-5E42-49D6-A7E5-AB911CA6BD1A}">
      <dsp:nvSpPr>
        <dsp:cNvPr id="0" name=""/>
        <dsp:cNvSpPr/>
      </dsp:nvSpPr>
      <dsp:spPr>
        <a:xfrm>
          <a:off x="4724319" y="911783"/>
          <a:ext cx="456142"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4940221" y="955067"/>
        <a:ext cx="0" cy="0"/>
      </dsp:txXfrm>
    </dsp:sp>
    <dsp:sp modelId="{5C95D2EE-F3DB-43BC-AAF7-6D6CE3EDB8F5}">
      <dsp:nvSpPr>
        <dsp:cNvPr id="0" name=""/>
        <dsp:cNvSpPr/>
      </dsp:nvSpPr>
      <dsp:spPr>
        <a:xfrm>
          <a:off x="2609845" y="322621"/>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Filter data :</a:t>
          </a:r>
        </a:p>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(0.1- 30 + 50*n Hz notch filter)</a:t>
          </a:r>
          <a:endParaRPr lang="en-GB" sz="18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2609845" y="322621"/>
        <a:ext cx="2116273" cy="1269764"/>
      </dsp:txXfrm>
    </dsp:sp>
    <dsp:sp modelId="{79F3AD0E-5BCE-42BF-888A-AC6A5379B8C6}">
      <dsp:nvSpPr>
        <dsp:cNvPr id="0" name=""/>
        <dsp:cNvSpPr/>
      </dsp:nvSpPr>
      <dsp:spPr>
        <a:xfrm>
          <a:off x="7327335" y="911783"/>
          <a:ext cx="456142"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7543238" y="955067"/>
        <a:ext cx="0" cy="0"/>
      </dsp:txXfrm>
    </dsp:sp>
    <dsp:sp modelId="{9BBC0CBA-668C-4B25-8C29-C927974D9892}">
      <dsp:nvSpPr>
        <dsp:cNvPr id="0" name=""/>
        <dsp:cNvSpPr/>
      </dsp:nvSpPr>
      <dsp:spPr>
        <a:xfrm>
          <a:off x="5212861" y="322621"/>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Epoch </a:t>
          </a:r>
        </a:p>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(S</a:t>
          </a:r>
          <a:r>
            <a:rPr lang="en-GB" sz="18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timulus-locked / response-locked )</a:t>
          </a:r>
        </a:p>
      </dsp:txBody>
      <dsp:txXfrm>
        <a:off x="5212861" y="322621"/>
        <a:ext cx="2116273" cy="1269764"/>
      </dsp:txXfrm>
    </dsp:sp>
    <dsp:sp modelId="{F573D551-9D70-4C8D-800F-4A3AF1B864A0}">
      <dsp:nvSpPr>
        <dsp:cNvPr id="0" name=""/>
        <dsp:cNvSpPr/>
      </dsp:nvSpPr>
      <dsp:spPr>
        <a:xfrm>
          <a:off x="1064965" y="1590585"/>
          <a:ext cx="7809049" cy="456142"/>
        </a:xfrm>
        <a:custGeom>
          <a:avLst/>
          <a:gdLst/>
          <a:ahLst/>
          <a:cxnLst/>
          <a:rect l="0" t="0" r="0" b="0"/>
          <a:pathLst>
            <a:path>
              <a:moveTo>
                <a:pt x="8757892" y="0"/>
              </a:moveTo>
              <a:lnTo>
                <a:pt x="8757892" y="274742"/>
              </a:lnTo>
              <a:lnTo>
                <a:pt x="0" y="274742"/>
              </a:lnTo>
              <a:lnTo>
                <a:pt x="0" y="515284"/>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4773885" y="1816221"/>
        <a:ext cx="0" cy="0"/>
      </dsp:txXfrm>
    </dsp:sp>
    <dsp:sp modelId="{13993D00-E73F-4157-9A68-0171FFDAA21D}">
      <dsp:nvSpPr>
        <dsp:cNvPr id="0" name=""/>
        <dsp:cNvSpPr/>
      </dsp:nvSpPr>
      <dsp:spPr>
        <a:xfrm>
          <a:off x="7815878" y="322621"/>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Bad channels detection &amp; interpolate (SD&gt;50)</a:t>
          </a:r>
          <a:endParaRPr lang="en-GB" sz="18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7815878" y="322621"/>
        <a:ext cx="2116273" cy="1269764"/>
      </dsp:txXfrm>
    </dsp:sp>
    <dsp:sp modelId="{FDDE4B0C-3475-4124-BC0D-9889B2F9A14E}">
      <dsp:nvSpPr>
        <dsp:cNvPr id="0" name=""/>
        <dsp:cNvSpPr/>
      </dsp:nvSpPr>
      <dsp:spPr>
        <a:xfrm>
          <a:off x="2121302" y="2668291"/>
          <a:ext cx="456142"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2337205" y="2711574"/>
        <a:ext cx="0" cy="0"/>
      </dsp:txXfrm>
    </dsp:sp>
    <dsp:sp modelId="{BD4A2165-6320-4ED2-9850-A0CD8C9A5934}">
      <dsp:nvSpPr>
        <dsp:cNvPr id="0" name=""/>
        <dsp:cNvSpPr/>
      </dsp:nvSpPr>
      <dsp:spPr>
        <a:xfrm>
          <a:off x="6828" y="2079128"/>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Re-reference the data to CAR</a:t>
          </a:r>
          <a:endParaRPr lang="en-GB" sz="18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6828" y="2079128"/>
        <a:ext cx="2116273" cy="1269764"/>
      </dsp:txXfrm>
    </dsp:sp>
    <dsp:sp modelId="{3C145045-10DF-40EF-B5B4-EF932273F4DD}">
      <dsp:nvSpPr>
        <dsp:cNvPr id="0" name=""/>
        <dsp:cNvSpPr/>
      </dsp:nvSpPr>
      <dsp:spPr>
        <a:xfrm>
          <a:off x="4724319" y="2668291"/>
          <a:ext cx="456142"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4940221" y="2711574"/>
        <a:ext cx="0" cy="0"/>
      </dsp:txXfrm>
    </dsp:sp>
    <dsp:sp modelId="{3D58B9CA-D21A-490F-A44F-96A709215FCA}">
      <dsp:nvSpPr>
        <dsp:cNvPr id="0" name=""/>
        <dsp:cNvSpPr/>
      </dsp:nvSpPr>
      <dsp:spPr>
        <a:xfrm>
          <a:off x="2609845" y="2079128"/>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Interpolate bad channels on a trial-by-trial by TBT</a:t>
          </a:r>
          <a:endParaRPr lang="en-GB" sz="18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2609845" y="2079128"/>
        <a:ext cx="2116273" cy="1269764"/>
      </dsp:txXfrm>
    </dsp:sp>
    <dsp:sp modelId="{606DA9D2-3F25-46AA-845B-5BB530FEFCC5}">
      <dsp:nvSpPr>
        <dsp:cNvPr id="0" name=""/>
        <dsp:cNvSpPr/>
      </dsp:nvSpPr>
      <dsp:spPr>
        <a:xfrm>
          <a:off x="7327335" y="2668291"/>
          <a:ext cx="456142"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7543238" y="2711574"/>
        <a:ext cx="0" cy="0"/>
      </dsp:txXfrm>
    </dsp:sp>
    <dsp:sp modelId="{CC07A90C-FB6D-4C4D-BAE3-5DF5DB40358E}">
      <dsp:nvSpPr>
        <dsp:cNvPr id="0" name=""/>
        <dsp:cNvSpPr/>
      </dsp:nvSpPr>
      <dsp:spPr>
        <a:xfrm>
          <a:off x="5212861" y="2079128"/>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Mark trials with eyeblinks &amp; artefacts during pulses for rejection (AI)</a:t>
          </a:r>
          <a:endParaRPr lang="en-GB" sz="18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5212861" y="2079128"/>
        <a:ext cx="2116273" cy="1269764"/>
      </dsp:txXfrm>
    </dsp:sp>
    <dsp:sp modelId="{81971EB9-D663-469C-8ECE-BC284F1DDAE1}">
      <dsp:nvSpPr>
        <dsp:cNvPr id="0" name=""/>
        <dsp:cNvSpPr/>
      </dsp:nvSpPr>
      <dsp:spPr>
        <a:xfrm>
          <a:off x="1064965" y="3347093"/>
          <a:ext cx="7809049" cy="456142"/>
        </a:xfrm>
        <a:custGeom>
          <a:avLst/>
          <a:gdLst/>
          <a:ahLst/>
          <a:cxnLst/>
          <a:rect l="0" t="0" r="0" b="0"/>
          <a:pathLst>
            <a:path>
              <a:moveTo>
                <a:pt x="8757892" y="0"/>
              </a:moveTo>
              <a:lnTo>
                <a:pt x="8757892" y="274742"/>
              </a:lnTo>
              <a:lnTo>
                <a:pt x="0" y="274742"/>
              </a:lnTo>
              <a:lnTo>
                <a:pt x="0" y="515284"/>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4773885" y="3572728"/>
        <a:ext cx="0" cy="0"/>
      </dsp:txXfrm>
    </dsp:sp>
    <dsp:sp modelId="{54CC764D-07DD-43B3-ACCE-38CB8630E218}">
      <dsp:nvSpPr>
        <dsp:cNvPr id="0" name=""/>
        <dsp:cNvSpPr/>
      </dsp:nvSpPr>
      <dsp:spPr>
        <a:xfrm>
          <a:off x="7815878" y="2079128"/>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CSD filtering </a:t>
          </a:r>
          <a:endParaRPr lang="en-GB" sz="18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7815878" y="2079128"/>
        <a:ext cx="2116273" cy="1269764"/>
      </dsp:txXfrm>
    </dsp:sp>
    <dsp:sp modelId="{E542E999-D025-4BFF-99BE-00703E39376A}">
      <dsp:nvSpPr>
        <dsp:cNvPr id="0" name=""/>
        <dsp:cNvSpPr/>
      </dsp:nvSpPr>
      <dsp:spPr>
        <a:xfrm>
          <a:off x="2121302" y="4424798"/>
          <a:ext cx="470702" cy="91440"/>
        </a:xfrm>
        <a:custGeom>
          <a:avLst/>
          <a:gdLst/>
          <a:ahLst/>
          <a:cxnLst/>
          <a:rect l="0" t="0" r="0" b="0"/>
          <a:pathLst>
            <a:path>
              <a:moveTo>
                <a:pt x="0" y="45720"/>
              </a:moveTo>
              <a:lnTo>
                <a:pt x="282906" y="45720"/>
              </a:lnTo>
              <a:lnTo>
                <a:pt x="282906" y="51159"/>
              </a:lnTo>
              <a:lnTo>
                <a:pt x="531613" y="51159"/>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2344120" y="4468082"/>
        <a:ext cx="0" cy="0"/>
      </dsp:txXfrm>
    </dsp:sp>
    <dsp:sp modelId="{654FB417-16FC-49A9-852F-0C2C98B0AFEB}">
      <dsp:nvSpPr>
        <dsp:cNvPr id="0" name=""/>
        <dsp:cNvSpPr/>
      </dsp:nvSpPr>
      <dsp:spPr>
        <a:xfrm>
          <a:off x="6828" y="3835636"/>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Time-frequency analysis </a:t>
          </a:r>
        </a:p>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Fieldtrip</a:t>
          </a:r>
          <a:endParaRPr lang="en-GB" sz="180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6828" y="3835636"/>
        <a:ext cx="2116273" cy="1269764"/>
      </dsp:txXfrm>
    </dsp:sp>
    <dsp:sp modelId="{58CB297D-017F-4FCF-B81E-A9632B54043E}">
      <dsp:nvSpPr>
        <dsp:cNvPr id="0" name=""/>
        <dsp:cNvSpPr/>
      </dsp:nvSpPr>
      <dsp:spPr>
        <a:xfrm>
          <a:off x="4738878" y="4424798"/>
          <a:ext cx="441582" cy="91440"/>
        </a:xfrm>
        <a:custGeom>
          <a:avLst/>
          <a:gdLst/>
          <a:ahLst/>
          <a:cxnLst/>
          <a:rect l="0" t="0" r="0" b="0"/>
          <a:pathLst>
            <a:path>
              <a:moveTo>
                <a:pt x="0" y="51159"/>
              </a:moveTo>
              <a:lnTo>
                <a:pt x="266577" y="51159"/>
              </a:lnTo>
              <a:lnTo>
                <a:pt x="266577" y="45720"/>
              </a:lnTo>
              <a:lnTo>
                <a:pt x="498955" y="45720"/>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4947865" y="4468082"/>
        <a:ext cx="0" cy="0"/>
      </dsp:txXfrm>
    </dsp:sp>
    <dsp:sp modelId="{A26A8437-6E40-4EA3-ABA4-B72304F4C349}">
      <dsp:nvSpPr>
        <dsp:cNvPr id="0" name=""/>
        <dsp:cNvSpPr/>
      </dsp:nvSpPr>
      <dsp:spPr>
        <a:xfrm>
          <a:off x="2624405" y="3840486"/>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Beta </a:t>
          </a:r>
          <a:r>
            <a:rPr lang="en-US" altLang="zh-CN" sz="1800" b="0" i="0" kern="1200" dirty="0">
              <a:solidFill>
                <a:sysClr val="windowText" lastClr="000000">
                  <a:hueOff val="0"/>
                  <a:satOff val="0"/>
                  <a:lumOff val="0"/>
                  <a:alphaOff val="0"/>
                </a:sysClr>
              </a:solidFill>
              <a:latin typeface="Arial" panose="020B0604020202020204" pitchFamily="34" charset="0"/>
              <a:ea typeface="等线" panose="02010600030101010101" pitchFamily="2" charset="-122"/>
              <a:cs typeface="Arial" panose="020B0604020202020204" pitchFamily="34" charset="0"/>
            </a:rPr>
            <a:t>power analysis: </a:t>
          </a:r>
          <a:r>
            <a:rPr lang="en-US" altLang="zh-CN" sz="1800" b="0" i="0" kern="1200" dirty="0" err="1">
              <a:solidFill>
                <a:sysClr val="windowText" lastClr="000000">
                  <a:hueOff val="0"/>
                  <a:satOff val="0"/>
                  <a:lumOff val="0"/>
                  <a:alphaOff val="0"/>
                </a:sysClr>
              </a:solidFill>
              <a:latin typeface="Arial" panose="020B0604020202020204" pitchFamily="34" charset="0"/>
              <a:ea typeface="等线" panose="02010600030101010101" pitchFamily="2" charset="-122"/>
              <a:cs typeface="Arial" panose="020B0604020202020204" pitchFamily="34" charset="0"/>
            </a:rPr>
            <a:t>Morlet</a:t>
          </a:r>
          <a:r>
            <a:rPr lang="en-US" altLang="zh-CN" sz="1800" b="0" i="0" kern="1200" dirty="0">
              <a:solidFill>
                <a:sysClr val="windowText" lastClr="000000">
                  <a:hueOff val="0"/>
                  <a:satOff val="0"/>
                  <a:lumOff val="0"/>
                  <a:alphaOff val="0"/>
                </a:sysClr>
              </a:solidFill>
              <a:latin typeface="Arial" panose="020B0604020202020204" pitchFamily="34" charset="0"/>
              <a:ea typeface="等线" panose="02010600030101010101" pitchFamily="2" charset="-122"/>
              <a:cs typeface="Arial" panose="020B0604020202020204" pitchFamily="34" charset="0"/>
            </a:rPr>
            <a:t> wavelet</a:t>
          </a:r>
          <a:endPar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endParaRPr>
        </a:p>
      </dsp:txBody>
      <dsp:txXfrm>
        <a:off x="2624405" y="3840486"/>
        <a:ext cx="2116273" cy="1269764"/>
      </dsp:txXfrm>
    </dsp:sp>
    <dsp:sp modelId="{C7F6FEE0-7AA3-46DC-8641-E91307DC9F02}">
      <dsp:nvSpPr>
        <dsp:cNvPr id="0" name=""/>
        <dsp:cNvSpPr/>
      </dsp:nvSpPr>
      <dsp:spPr>
        <a:xfrm>
          <a:off x="7327335" y="4424798"/>
          <a:ext cx="456142" cy="91440"/>
        </a:xfrm>
        <a:custGeom>
          <a:avLst/>
          <a:gdLst/>
          <a:ahLst/>
          <a:cxnLst/>
          <a:rect l="0" t="0" r="0" b="0"/>
          <a:pathLst>
            <a:path>
              <a:moveTo>
                <a:pt x="0" y="45720"/>
              </a:moveTo>
              <a:lnTo>
                <a:pt x="515284" y="45720"/>
              </a:lnTo>
            </a:path>
          </a:pathLst>
        </a:custGeom>
        <a:noFill/>
        <a:ln w="12700" cap="flat" cmpd="sng" algn="ctr">
          <a:solidFill>
            <a:sysClr val="windowText" lastClr="000000">
              <a:hueOff val="0"/>
              <a:satOff val="0"/>
              <a:lumOff val="0"/>
              <a:alphaOff val="0"/>
            </a:sys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ysClr val="windowText" lastClr="000000">
                <a:hueOff val="0"/>
                <a:satOff val="0"/>
                <a:lumOff val="0"/>
                <a:alphaOff val="0"/>
              </a:sysClr>
            </a:solidFill>
            <a:latin typeface="Aptos" panose="02110004020202020204"/>
            <a:ea typeface="+mn-ea"/>
            <a:cs typeface="+mn-cs"/>
          </a:endParaRPr>
        </a:p>
      </dsp:txBody>
      <dsp:txXfrm>
        <a:off x="7543238" y="4468082"/>
        <a:ext cx="0" cy="0"/>
      </dsp:txXfrm>
    </dsp:sp>
    <dsp:sp modelId="{0E6C8115-629C-4945-BDC4-BAC6CB9A2EA2}">
      <dsp:nvSpPr>
        <dsp:cNvPr id="0" name=""/>
        <dsp:cNvSpPr/>
      </dsp:nvSpPr>
      <dsp:spPr>
        <a:xfrm>
          <a:off x="5212861" y="3835636"/>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DV calculation and</a:t>
          </a:r>
        </a:p>
        <a:p>
          <a:pPr marL="0" lvl="0" indent="0" algn="ctr" defTabSz="800100">
            <a:lnSpc>
              <a:spcPct val="90000"/>
            </a:lnSpc>
            <a:spcBef>
              <a:spcPct val="0"/>
            </a:spcBef>
            <a:spcAft>
              <a:spcPct val="35000"/>
            </a:spcAft>
            <a:buNone/>
          </a:pPr>
          <a:r>
            <a:rPr lang="en-GB" sz="1800" b="0" i="0" kern="1200" dirty="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Fit Normative model</a:t>
          </a:r>
        </a:p>
      </dsp:txBody>
      <dsp:txXfrm>
        <a:off x="5212861" y="3835636"/>
        <a:ext cx="2116273" cy="1269764"/>
      </dsp:txXfrm>
    </dsp:sp>
    <dsp:sp modelId="{0DDBCB04-462B-41D1-9A93-8EC3D3E033B7}">
      <dsp:nvSpPr>
        <dsp:cNvPr id="0" name=""/>
        <dsp:cNvSpPr/>
      </dsp:nvSpPr>
      <dsp:spPr>
        <a:xfrm>
          <a:off x="7815878" y="3835636"/>
          <a:ext cx="2116273" cy="1269764"/>
        </a:xfrm>
        <a:prstGeom prst="rect">
          <a:avLst/>
        </a:prstGeom>
        <a:solidFill>
          <a:sysClr val="window" lastClr="FFFFFF">
            <a:hueOff val="0"/>
            <a:satOff val="0"/>
            <a:lumOff val="0"/>
            <a:alphaOff val="0"/>
          </a:sysClr>
        </a:solidFill>
        <a:ln w="19050" cap="flat" cmpd="sng" algn="ctr">
          <a:solidFill>
            <a:sysClr val="windowText" lastClr="000000">
              <a:shade val="80000"/>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0" i="0" kern="1200">
              <a:solidFill>
                <a:sysClr val="windowText" lastClr="000000">
                  <a:hueOff val="0"/>
                  <a:satOff val="0"/>
                  <a:lumOff val="0"/>
                  <a:alphaOff val="0"/>
                </a:sysClr>
              </a:solidFill>
              <a:latin typeface="Arial" panose="020B0604020202020204" pitchFamily="34" charset="0"/>
              <a:ea typeface="+mn-ea"/>
              <a:cs typeface="Arial" panose="020B0604020202020204" pitchFamily="34" charset="0"/>
            </a:rPr>
            <a:t>Group-average plotting</a:t>
          </a:r>
        </a:p>
      </dsp:txBody>
      <dsp:txXfrm>
        <a:off x="7815878" y="3835636"/>
        <a:ext cx="2116273" cy="126976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zhihu.com/search?q=%E8%BF%91%E4%BC%BC%E7%86%B5&amp;search_source=Entity&amp;hybrid_search_source=Entity&amp;hybrid_search_extra=%7B%22sourceType%22%3A%22answer%22%2C%22sourceId%22%3A1151247378%7D"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zhihu.com/search?q=%E6%A0%B7%E6%9C%AC%E7%86%B5&amp;search_source=Entity&amp;hybrid_search_source=Entity&amp;hybrid_search_extra=%7B%22sourceType%22%3A%22answer%22%2C%22sourceId%22%3A1151247378%7D"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下午好，正在学习的项目是</a:t>
            </a:r>
            <a:endParaRPr dirty="0"/>
          </a:p>
        </p:txBody>
      </p:sp>
      <p:sp>
        <p:nvSpPr>
          <p:cNvPr id="142" name="Google Shape;14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a:t>
            </a:fld>
            <a:endParaRPr/>
          </a:p>
        </p:txBody>
      </p:sp>
    </p:spTree>
    <p:extLst>
      <p:ext uri="{BB962C8B-B14F-4D97-AF65-F5344CB8AC3E}">
        <p14:creationId xmlns:p14="http://schemas.microsoft.com/office/powerpoint/2010/main" val="246861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连续流可以很好的解释</a:t>
            </a:r>
            <a:r>
              <a:rPr lang="en-US" altLang="zh-CN" sz="1200" dirty="0"/>
              <a:t>adaptation</a:t>
            </a:r>
            <a:r>
              <a:rPr lang="zh-CN" altLang="en-US" sz="1200" dirty="0"/>
              <a:t>，作为持续</a:t>
            </a:r>
            <a:r>
              <a:rPr lang="en-US" altLang="zh-CN" sz="1200" dirty="0"/>
              <a:t>interplay between</a:t>
            </a:r>
            <a:r>
              <a:rPr lang="zh-CN" altLang="en-US" sz="1200" dirty="0"/>
              <a:t> </a:t>
            </a:r>
            <a:r>
              <a:rPr lang="en-US" sz="1200" b="0" i="0" dirty="0">
                <a:effectLst/>
                <a:latin typeface="Arial" panose="020B0604020202020204" pitchFamily="34" charset="0"/>
              </a:rPr>
              <a:t>sensory inputs and motor outputs</a:t>
            </a:r>
            <a:r>
              <a:rPr lang="zh-CN" altLang="en-US" sz="1200" b="0" i="0" dirty="0">
                <a:effectLst/>
                <a:latin typeface="Arial" panose="020B0604020202020204" pitchFamily="34" charset="0"/>
              </a:rPr>
              <a:t>的结果。这很好的解释了人们不停的整合新的信息来实时调整他们的</a:t>
            </a:r>
            <a:r>
              <a:rPr lang="en-US" altLang="zh-CN" sz="1200" b="0" i="0" dirty="0">
                <a:effectLst/>
                <a:latin typeface="Arial" panose="020B0604020202020204" pitchFamily="34" charset="0"/>
              </a:rPr>
              <a:t>motor plan</a:t>
            </a:r>
            <a:r>
              <a:rPr lang="zh-CN" altLang="en-US" sz="1200" b="0" i="0" dirty="0">
                <a:effectLst/>
                <a:latin typeface="Arial" panose="020B0604020202020204" pitchFamily="34" charset="0"/>
              </a:rPr>
              <a:t>。</a:t>
            </a: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 但是大部分分文章集中在</a:t>
            </a:r>
            <a:r>
              <a:rPr lang="en-US" altLang="zh-CN" sz="1200" b="0" i="0" dirty="0">
                <a:effectLst/>
                <a:latin typeface="Arial" panose="020B0604020202020204" pitchFamily="34" charset="0"/>
              </a:rPr>
              <a:t>forward flow</a:t>
            </a:r>
            <a:r>
              <a:rPr lang="zh-CN" altLang="en-US" sz="1200" b="0" i="0" dirty="0">
                <a:effectLst/>
                <a:latin typeface="Arial" panose="020B0604020202020204" pitchFamily="34" charset="0"/>
              </a:rPr>
              <a:t>。最流行的</a:t>
            </a:r>
            <a:r>
              <a:rPr lang="en-US" altLang="zh-CN" sz="1200" b="0" i="0" dirty="0">
                <a:effectLst/>
                <a:latin typeface="Arial" panose="020B0604020202020204" pitchFamily="34" charset="0"/>
              </a:rPr>
              <a:t>statement</a:t>
            </a:r>
            <a:r>
              <a:rPr lang="zh-CN" altLang="en-US" sz="1200" b="0" i="0" dirty="0">
                <a:effectLst/>
                <a:latin typeface="Arial" panose="020B0604020202020204" pitchFamily="34" charset="0"/>
              </a:rPr>
              <a:t>是</a:t>
            </a:r>
            <a:r>
              <a:rPr lang="en-US" sz="1200" dirty="0"/>
              <a:t>: </a:t>
            </a:r>
            <a:r>
              <a:rPr lang="en-US" sz="1200" b="0" i="0" dirty="0">
                <a:effectLst/>
                <a:highlight>
                  <a:srgbClr val="FFFFFF"/>
                </a:highlight>
                <a:latin typeface="Arial" panose="020B0604020202020204" pitchFamily="34" charset="0"/>
              </a:rPr>
              <a:t>the motor system does not wait for a decision to be fully formed before beginning to prepare for action. Instead, it receives a continuous flow of information about the evolving decision</a:t>
            </a:r>
            <a:r>
              <a:rPr lang="zh-CN" altLang="en-US" sz="1200" b="0" i="0" dirty="0">
                <a:effectLst/>
                <a:highlight>
                  <a:srgbClr val="FFFFFF"/>
                </a:highlight>
                <a:latin typeface="Arial" panose="020B0604020202020204" pitchFamily="34" charset="0"/>
              </a:rPr>
              <a:t>。</a:t>
            </a:r>
            <a:endParaRPr lang="en-IE" altLang="zh-CN" sz="1200" b="0" i="0" dirty="0">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b="0" i="0" dirty="0">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Feedback flow </a:t>
            </a:r>
            <a:r>
              <a:rPr lang="zh-CN" altLang="en-US" sz="1200" dirty="0"/>
              <a:t>（也有适应的行为被发现）：任务中</a:t>
            </a:r>
            <a:r>
              <a:rPr lang="en-US" altLang="zh-CN" sz="1200" dirty="0"/>
              <a:t>perturbance</a:t>
            </a:r>
            <a:r>
              <a:rPr lang="zh-CN" altLang="en-US" sz="1200" dirty="0"/>
              <a:t>手用震动，发现</a:t>
            </a:r>
            <a:r>
              <a:rPr lang="en-US" sz="1200" dirty="0"/>
              <a:t>reflex gains</a:t>
            </a:r>
            <a:r>
              <a:rPr lang="zh-CN" altLang="en-US" sz="1200" dirty="0"/>
              <a:t>可以实时调节</a:t>
            </a:r>
            <a:r>
              <a:rPr lang="en-US" sz="1200" b="0" i="0" dirty="0">
                <a:effectLst/>
                <a:highlight>
                  <a:srgbClr val="FFFFFF"/>
                </a:highlight>
                <a:latin typeface="Arial" panose="020B0604020202020204" pitchFamily="34" charset="0"/>
              </a:rPr>
              <a:t>sensory strength and </a:t>
            </a:r>
            <a:r>
              <a:rPr lang="en-US" sz="1200" b="0" i="0" dirty="0" err="1">
                <a:effectLst/>
                <a:highlight>
                  <a:srgbClr val="FFFFFF"/>
                </a:highlight>
                <a:latin typeface="Arial" panose="020B0604020202020204" pitchFamily="34" charset="0"/>
              </a:rPr>
              <a:t>durtion</a:t>
            </a:r>
            <a:r>
              <a:rPr lang="zh-CN" altLang="en-US" sz="1200" b="0" i="0">
                <a:effectLst/>
                <a:highlight>
                  <a:srgbClr val="FFFFFF"/>
                </a:highlight>
                <a:latin typeface="Arial" panose="020B0604020202020204" pitchFamily="34" charset="0"/>
              </a:rPr>
              <a:t>，类似乘除</a:t>
            </a:r>
            <a:r>
              <a:rPr lang="en-US" sz="1200" b="0" i="0" dirty="0">
                <a:effectLst/>
                <a:latin typeface="Arial" panose="020B0604020202020204" pitchFamily="34" charset="0"/>
              </a:rPr>
              <a:t>accumulated evidence/DV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证明了在</a:t>
            </a:r>
            <a:r>
              <a:rPr lang="en-US" sz="1200" dirty="0">
                <a:latin typeface="Arial" panose="020B0604020202020204" pitchFamily="34" charset="0"/>
                <a:cs typeface="Arial" panose="020B0604020202020204" pitchFamily="34" charset="0"/>
              </a:rPr>
              <a:t>sensory processing areas and motor planning regions </a:t>
            </a:r>
            <a:r>
              <a:rPr lang="zh-CN" altLang="en-US" sz="1200" dirty="0">
                <a:latin typeface="Arial" panose="020B0604020202020204" pitchFamily="34" charset="0"/>
                <a:cs typeface="Arial" panose="020B0604020202020204" pitchFamily="34" charset="0"/>
              </a:rPr>
              <a:t>，存在</a:t>
            </a:r>
            <a:r>
              <a:rPr lang="en-US" altLang="zh-CN" sz="1200" dirty="0">
                <a:latin typeface="Arial" panose="020B0604020202020204" pitchFamily="34" charset="0"/>
                <a:cs typeface="Arial" panose="020B0604020202020204" pitchFamily="34" charset="0"/>
              </a:rPr>
              <a:t>feedback loop</a:t>
            </a:r>
            <a:r>
              <a:rPr lang="zh-CN" altLang="en-US" sz="1200" dirty="0">
                <a:latin typeface="Arial" panose="020B0604020202020204" pitchFamily="34" charset="0"/>
                <a:cs typeface="Arial" panose="020B0604020202020204" pitchFamily="34" charset="0"/>
              </a:rPr>
              <a:t>，这意味着</a:t>
            </a:r>
            <a:r>
              <a:rPr lang="en-US" altLang="zh-CN" sz="1200" dirty="0">
                <a:latin typeface="Arial" panose="020B0604020202020204" pitchFamily="34" charset="0"/>
                <a:cs typeface="Arial" panose="020B0604020202020204" pitchFamily="34" charset="0"/>
              </a:rPr>
              <a:t>motor planning</a:t>
            </a:r>
            <a:r>
              <a:rPr lang="zh-CN" altLang="en-US" sz="1200" dirty="0">
                <a:latin typeface="Arial" panose="020B0604020202020204" pitchFamily="34" charset="0"/>
                <a:cs typeface="Arial" panose="020B0604020202020204" pitchFamily="34" charset="0"/>
              </a:rPr>
              <a:t>不仅可以根据</a:t>
            </a:r>
            <a:r>
              <a:rPr lang="en-US" altLang="zh-CN" sz="1200" dirty="0">
                <a:latin typeface="Arial" panose="020B0604020202020204" pitchFamily="34" charset="0"/>
                <a:cs typeface="Arial" panose="020B0604020202020204" pitchFamily="34" charset="0"/>
              </a:rPr>
              <a:t>sensory input</a:t>
            </a:r>
            <a:r>
              <a:rPr lang="zh-CN" altLang="en-US" sz="1200" dirty="0">
                <a:latin typeface="Arial" panose="020B0604020202020204" pitchFamily="34" charset="0"/>
                <a:cs typeface="Arial" panose="020B0604020202020204" pitchFamily="34" charset="0"/>
              </a:rPr>
              <a:t>调整，还会受到</a:t>
            </a:r>
            <a:r>
              <a:rPr lang="en-US" sz="1200" dirty="0">
                <a:latin typeface="Arial" panose="020B0604020202020204" pitchFamily="34" charset="0"/>
                <a:cs typeface="Arial" panose="020B0604020202020204" pitchFamily="34" charset="0"/>
              </a:rPr>
              <a:t>the state of motor planning</a:t>
            </a:r>
            <a:r>
              <a:rPr lang="zh-CN" altLang="en-US" sz="1200" dirty="0">
                <a:latin typeface="Arial" panose="020B0604020202020204" pitchFamily="34" charset="0"/>
                <a:cs typeface="Arial" panose="020B0604020202020204" pitchFamily="34" charset="0"/>
              </a:rPr>
              <a:t>的影响</a:t>
            </a:r>
            <a:endParaRPr lang="en-IE" altLang="zh-CN"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b="0" i="0" dirty="0">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cs typeface="Arial" panose="020B0604020202020204" pitchFamily="34" charset="0"/>
              </a:rPr>
              <a:t>比如在正在准备的特定行为中（比如左或者右），感官注意力可能偏向于左的刺激。且预测更可能在</a:t>
            </a:r>
            <a:r>
              <a:rPr lang="en-US" altLang="zh-CN" sz="1200" b="0" i="0" dirty="0">
                <a:effectLst/>
                <a:latin typeface="Arial" panose="020B0604020202020204" pitchFamily="34" charset="0"/>
                <a:cs typeface="Arial" panose="020B0604020202020204" pitchFamily="34" charset="0"/>
              </a:rPr>
              <a:t>FDI</a:t>
            </a:r>
            <a:r>
              <a:rPr lang="zh-CN" altLang="en-US" sz="1200" b="0" i="0" dirty="0">
                <a:effectLst/>
                <a:latin typeface="Arial" panose="020B0604020202020204" pitchFamily="34" charset="0"/>
                <a:cs typeface="Arial" panose="020B0604020202020204" pitchFamily="34" charset="0"/>
              </a:rPr>
              <a:t>中观测到而不是</a:t>
            </a:r>
            <a:r>
              <a:rPr lang="en-US" altLang="zh-CN" sz="1200" b="0" i="0" dirty="0">
                <a:effectLst/>
                <a:latin typeface="Arial" panose="020B0604020202020204" pitchFamily="34" charset="0"/>
                <a:cs typeface="Arial" panose="020B0604020202020204" pitchFamily="34" charset="0"/>
              </a:rPr>
              <a:t>BCP</a:t>
            </a:r>
            <a:r>
              <a:rPr lang="zh-CN" altLang="en-US" sz="1200" b="0" i="0" dirty="0">
                <a:effectLst/>
                <a:latin typeface="Arial" panose="020B0604020202020204" pitchFamily="34" charset="0"/>
                <a:cs typeface="Arial" panose="020B0604020202020204" pitchFamily="34" charset="0"/>
              </a:rPr>
              <a:t>。</a:t>
            </a:r>
            <a:endParaRPr lang="en-IE" altLang="zh-CN" sz="1200" b="0" i="0" dirty="0">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altLang="zh-CN" sz="1200" b="0" i="0" dirty="0">
                <a:effectLst/>
                <a:latin typeface="Arial" panose="020B0604020202020204" pitchFamily="34" charset="0"/>
              </a:rPr>
              <a:t> </a:t>
            </a:r>
            <a:r>
              <a:rPr lang="zh-CN" altLang="en-US" sz="1200" b="0" i="0" dirty="0">
                <a:effectLst/>
                <a:latin typeface="Arial" panose="020B0604020202020204" pitchFamily="34" charset="0"/>
              </a:rPr>
              <a:t>此外，目前的研究认为决策边界时动态受</a:t>
            </a:r>
            <a:r>
              <a:rPr lang="en-US" sz="1200" b="0" i="0" dirty="0">
                <a:solidFill>
                  <a:srgbClr val="ECECEC"/>
                </a:solidFill>
                <a:effectLst/>
                <a:highlight>
                  <a:srgbClr val="212121"/>
                </a:highlight>
                <a:latin typeface="Söhne"/>
              </a:rPr>
              <a:t> level of motor preparation</a:t>
            </a:r>
            <a:r>
              <a:rPr lang="zh-CN" altLang="en-US" sz="1200" b="0" i="0" dirty="0">
                <a:solidFill>
                  <a:srgbClr val="ECECEC"/>
                </a:solidFill>
                <a:effectLst/>
                <a:highlight>
                  <a:srgbClr val="212121"/>
                </a:highlight>
                <a:latin typeface="Söhne"/>
              </a:rPr>
              <a:t>影响的。意味着</a:t>
            </a:r>
            <a:r>
              <a:rPr lang="en-US" altLang="zh-CN" sz="1200" b="0" i="0" dirty="0">
                <a:solidFill>
                  <a:srgbClr val="ECECEC"/>
                </a:solidFill>
                <a:effectLst/>
                <a:highlight>
                  <a:srgbClr val="212121"/>
                </a:highlight>
                <a:latin typeface="Söhne"/>
              </a:rPr>
              <a:t> the readiness to action/response </a:t>
            </a:r>
            <a:r>
              <a:rPr lang="zh-CN" altLang="en-US" sz="1200" b="0" i="0" dirty="0">
                <a:solidFill>
                  <a:srgbClr val="ECECEC"/>
                </a:solidFill>
                <a:effectLst/>
                <a:highlight>
                  <a:srgbClr val="212121"/>
                </a:highlight>
                <a:latin typeface="Söhne"/>
              </a:rPr>
              <a:t>可以影响</a:t>
            </a:r>
            <a:r>
              <a:rPr lang="en-US" altLang="zh-CN" sz="1200" b="0" i="0" dirty="0">
                <a:solidFill>
                  <a:srgbClr val="ECECEC"/>
                </a:solidFill>
                <a:effectLst/>
                <a:highlight>
                  <a:srgbClr val="212121"/>
                </a:highlight>
                <a:latin typeface="Söhne"/>
              </a:rPr>
              <a:t> how the brain processes sensory information</a:t>
            </a:r>
            <a:r>
              <a:rPr lang="zh-CN" altLang="en-US" sz="1200" b="0" i="0" dirty="0">
                <a:solidFill>
                  <a:srgbClr val="ECECEC"/>
                </a:solidFill>
                <a:effectLst/>
                <a:highlight>
                  <a:srgbClr val="212121"/>
                </a:highlight>
                <a:latin typeface="Söhne"/>
              </a:rPr>
              <a:t>。</a:t>
            </a:r>
            <a:endParaRPr lang="en-IE" altLang="zh-CN" sz="1200"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ECECEC"/>
                </a:solidFill>
                <a:effectLst/>
                <a:highlight>
                  <a:srgbClr val="212121"/>
                </a:highlight>
                <a:latin typeface="Söhne"/>
              </a:rPr>
              <a:t>换句话说，</a:t>
            </a:r>
            <a:r>
              <a:rPr lang="en-US" altLang="zh-CN" sz="1200" b="0" i="0" dirty="0">
                <a:solidFill>
                  <a:srgbClr val="ECECEC"/>
                </a:solidFill>
                <a:effectLst/>
                <a:highlight>
                  <a:srgbClr val="212121"/>
                </a:highlight>
                <a:latin typeface="Söhne"/>
              </a:rPr>
              <a:t>motor planning</a:t>
            </a:r>
            <a:r>
              <a:rPr lang="zh-CN" altLang="en-US" sz="1200" b="0" i="0" dirty="0">
                <a:solidFill>
                  <a:srgbClr val="ECECEC"/>
                </a:solidFill>
                <a:effectLst/>
                <a:highlight>
                  <a:srgbClr val="212121"/>
                </a:highlight>
                <a:latin typeface="Söhne"/>
              </a:rPr>
              <a:t>可以使</a:t>
            </a:r>
            <a:r>
              <a:rPr lang="en-US" altLang="zh-CN" sz="1200" b="0" i="0" dirty="0">
                <a:solidFill>
                  <a:srgbClr val="ECECEC"/>
                </a:solidFill>
                <a:effectLst/>
                <a:highlight>
                  <a:srgbClr val="212121"/>
                </a:highlight>
                <a:latin typeface="Söhne"/>
              </a:rPr>
              <a:t>DM</a:t>
            </a:r>
            <a:r>
              <a:rPr lang="zh-CN" altLang="en-US" sz="1200" b="0" i="0" dirty="0">
                <a:solidFill>
                  <a:srgbClr val="ECECEC"/>
                </a:solidFill>
                <a:effectLst/>
                <a:highlight>
                  <a:srgbClr val="212121"/>
                </a:highlight>
                <a:latin typeface="Söhne"/>
              </a:rPr>
              <a:t>系统对新信息更敏感。</a:t>
            </a:r>
            <a:endParaRPr lang="en-IE" altLang="zh-CN" sz="1200"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altLang="zh-CN" sz="1200" b="0" i="0" dirty="0">
                <a:solidFill>
                  <a:srgbClr val="ECECEC"/>
                </a:solidFill>
                <a:effectLst/>
                <a:highlight>
                  <a:srgbClr val="212121"/>
                </a:highlight>
                <a:latin typeface="Söhne"/>
              </a:rPr>
              <a:t>%%%%%%%%%%%%%%%%%%%%%%%%%%%%%%%%%%%%%%%%%%%%%%%%%%%%%%%%%%%%%%%</a:t>
            </a: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altLang="zh-CN" sz="1200" dirty="0"/>
              <a:t>C</a:t>
            </a:r>
            <a:r>
              <a:rPr lang="en-IE" altLang="zh-CN" sz="800" dirty="0"/>
              <a:t>ontinues</a:t>
            </a:r>
            <a:r>
              <a:rPr lang="en-IE" sz="1200" dirty="0"/>
              <a:t> flow </a:t>
            </a:r>
            <a:r>
              <a:rPr lang="en-US" sz="800" b="0" i="0" dirty="0">
                <a:effectLst/>
                <a:latin typeface="Arial" panose="020B0604020202020204" pitchFamily="34" charset="0"/>
              </a:rPr>
              <a:t>supports the understanding of adaptive behavior as a result of the constant interplay between sensory inputs and motor outputs. It explains how individuals can adjust their actions in real-time based on changing environmental conditions, by continuously integrating new sensory information with ongoing motor plans. </a:t>
            </a:r>
            <a:r>
              <a:rPr lang="zh-CN" altLang="en-US" sz="800" b="0" i="0" dirty="0">
                <a:effectLst/>
                <a:latin typeface="Arial" panose="020B0604020202020204" pitchFamily="34" charset="0"/>
              </a:rPr>
              <a:t>（大多数集中在</a:t>
            </a:r>
            <a:r>
              <a:rPr lang="en-US" altLang="zh-CN" sz="800" b="0" i="0" dirty="0">
                <a:effectLst/>
                <a:latin typeface="Arial" panose="020B0604020202020204" pitchFamily="34" charset="0"/>
              </a:rPr>
              <a:t>forward flow</a:t>
            </a:r>
            <a:r>
              <a:rPr lang="zh-CN" altLang="en-US" sz="800" b="0" i="0" dirty="0">
                <a:effectLst/>
                <a:latin typeface="Arial" panose="020B0604020202020204" pitchFamily="34" charset="0"/>
              </a:rPr>
              <a:t>）</a:t>
            </a:r>
            <a:endParaRPr lang="en-US" sz="8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flow </a:t>
            </a:r>
            <a:r>
              <a:rPr lang="zh-CN" altLang="en-US" dirty="0"/>
              <a:t>（包括运动准备信号）</a:t>
            </a:r>
            <a:r>
              <a:rPr lang="en-US" dirty="0"/>
              <a:t>: </a:t>
            </a:r>
            <a:r>
              <a:rPr lang="en-US" sz="800" b="0" i="0" dirty="0">
                <a:effectLst/>
                <a:highlight>
                  <a:srgbClr val="FFFFFF"/>
                </a:highlight>
                <a:latin typeface="Arial" panose="020B0604020202020204" pitchFamily="34" charset="0"/>
              </a:rPr>
              <a:t>the motor system does not wait for a decision to be fully formed before beginning to prepare for action. Instead, it receives a continuous flow of information about the evolving decision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dirty="0">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Feedback flow </a:t>
            </a:r>
            <a:r>
              <a:rPr lang="zh-CN" altLang="en-US" dirty="0"/>
              <a:t>（也有适应的行为被发现）</a:t>
            </a:r>
            <a:r>
              <a:rPr lang="en-US" altLang="zh-CN" dirty="0"/>
              <a:t>:</a:t>
            </a:r>
            <a:r>
              <a:rPr lang="en-US" sz="800" b="0" i="0" dirty="0">
                <a:effectLst/>
                <a:highlight>
                  <a:srgbClr val="FFFFFF"/>
                </a:highlight>
                <a:latin typeface="Arial" panose="020B0604020202020204" pitchFamily="34" charset="0"/>
              </a:rPr>
              <a:t> allowing reflex gains to modulate in response to the strength and duration of sensory evidence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dirty="0">
                <a:effectLst/>
                <a:latin typeface="Arial" panose="020B0604020202020204" pitchFamily="34" charset="0"/>
              </a:rPr>
              <a:t>reflex gains were measured by </a:t>
            </a:r>
            <a:r>
              <a:rPr lang="zh-CN" altLang="en-US" sz="800" b="0" i="0" dirty="0">
                <a:effectLst/>
                <a:latin typeface="Arial" panose="020B0604020202020204" pitchFamily="34" charset="0"/>
              </a:rPr>
              <a:t>随机扰动手臂</a:t>
            </a:r>
            <a:r>
              <a:rPr lang="en-US" sz="800" b="0" i="0" dirty="0">
                <a:effectLst/>
                <a:latin typeface="Arial" panose="020B0604020202020204" pitchFamily="34" charset="0"/>
              </a:rPr>
              <a:t>, showing that they adapt based on the accumulated evidence leading up to the decision.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Arial" panose="020B0604020202020204" pitchFamily="34" charset="0"/>
                <a:cs typeface="Arial" panose="020B0604020202020204" pitchFamily="34" charset="0"/>
              </a:rPr>
              <a:t>The model posits that there are feedback loops between sensory processing areas and motor planning regions in the brain. This allows for adjustments in motor preparation based on ongoing sensory input and even for sensory processing to be influenced by the state of motor planning. For example, if a certain action is being prepared, sensory attention may be biased towards information relevant to that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ECECEC"/>
                </a:solidFill>
                <a:effectLst/>
                <a:highlight>
                  <a:srgbClr val="212121"/>
                </a:highlight>
                <a:latin typeface="Söhne"/>
              </a:rPr>
              <a:t>In sequential sampling models of decision-making, the concept of a continuous flow suggests that the decision threshold, which represents the amount of evidence required to make a decision, isn't fixed. Instead, it can be affected by the level of motor preparation. This means that the readiness to act can impact how the brain processes sensory information. In other words, ongoing motor planning can make the decision-making system more or less sensitive to new information.</a:t>
            </a:r>
            <a:endParaRPr lang="en-US" sz="800" b="0" i="0" dirty="0">
              <a:effectLst/>
              <a:latin typeface="Arial" panose="020B0604020202020204" pitchFamily="34" charset="0"/>
            </a:endParaRPr>
          </a:p>
          <a:p>
            <a:r>
              <a:rPr lang="zh-CN" altLang="en-US" dirty="0"/>
              <a:t>传略的调整边界</a:t>
            </a:r>
            <a:endParaRPr lang="en-IE" dirty="0"/>
          </a:p>
          <a:p>
            <a:pPr marL="0" lvl="0" indent="0" algn="l" rtl="0">
              <a:lnSpc>
                <a:spcPct val="100000"/>
              </a:lnSpc>
              <a:spcBef>
                <a:spcPts val="0"/>
              </a:spcBef>
              <a:spcAft>
                <a:spcPts val="0"/>
              </a:spcAft>
              <a:buSzPts val="1400"/>
              <a:buNone/>
            </a:pPr>
            <a:endParaRPr dirty="0"/>
          </a:p>
        </p:txBody>
      </p:sp>
      <p:sp>
        <p:nvSpPr>
          <p:cNvPr id="292" name="Google Shape;2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10</a:t>
            </a:fld>
            <a:endParaRPr/>
          </a:p>
        </p:txBody>
      </p:sp>
    </p:spTree>
    <p:extLst>
      <p:ext uri="{BB962C8B-B14F-4D97-AF65-F5344CB8AC3E}">
        <p14:creationId xmlns:p14="http://schemas.microsoft.com/office/powerpoint/2010/main" val="73589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dirty="0"/>
              <a:t>分开讨论</a:t>
            </a:r>
            <a:r>
              <a:rPr lang="en-US" altLang="zh-CN" dirty="0"/>
              <a:t>forward flow </a:t>
            </a:r>
            <a:r>
              <a:rPr lang="zh-CN" altLang="en-US" dirty="0"/>
              <a:t>和</a:t>
            </a:r>
            <a:r>
              <a:rPr lang="en-US" altLang="zh-CN" dirty="0"/>
              <a:t>feedback flow</a:t>
            </a:r>
            <a:endParaRPr lang="en-IE" dirty="0"/>
          </a:p>
          <a:p>
            <a:r>
              <a:rPr lang="zh-CN" altLang="en-US" dirty="0"/>
              <a:t>存在不同回路上时间的区别</a:t>
            </a:r>
            <a:endParaRPr lang="en-IE" altLang="zh-CN" dirty="0"/>
          </a:p>
          <a:p>
            <a:r>
              <a:rPr lang="zh-CN" altLang="en-US" dirty="0"/>
              <a:t>放置电极实验</a:t>
            </a:r>
            <a:r>
              <a:rPr lang="en-IE" altLang="zh-CN" dirty="0"/>
              <a:t>, </a:t>
            </a:r>
            <a:r>
              <a:rPr lang="zh-CN" altLang="en-US" dirty="0"/>
              <a:t>测试了很多肌肉，发现</a:t>
            </a:r>
            <a:endParaRPr lang="en-IE" altLang="zh-CN" dirty="0"/>
          </a:p>
          <a:p>
            <a:endParaRPr lang="en-IE" altLang="zh-CN" dirty="0"/>
          </a:p>
          <a:p>
            <a:r>
              <a:rPr lang="zh-CN" altLang="en-US" dirty="0"/>
              <a:t>不同肌肉的</a:t>
            </a:r>
            <a:r>
              <a:rPr lang="en-US" altLang="zh-CN" dirty="0"/>
              <a:t>EEG latencies</a:t>
            </a:r>
            <a:r>
              <a:rPr lang="zh-CN" altLang="en-US" dirty="0"/>
              <a:t>随着离脑的距离增加，如</a:t>
            </a:r>
            <a:r>
              <a:rPr lang="en-US" altLang="zh-CN" dirty="0"/>
              <a:t>BCP15ms,FDI 25ms</a:t>
            </a:r>
          </a:p>
          <a:p>
            <a:r>
              <a:rPr lang="zh-CN" altLang="en-US" dirty="0"/>
              <a:t>但是</a:t>
            </a:r>
            <a:r>
              <a:rPr lang="en-US" altLang="zh-CN" dirty="0"/>
              <a:t>EEG</a:t>
            </a:r>
            <a:r>
              <a:rPr lang="zh-CN" altLang="en-US" dirty="0"/>
              <a:t>的</a:t>
            </a:r>
            <a:r>
              <a:rPr lang="en-IE" altLang="zh-CN" dirty="0"/>
              <a:t>amplitude </a:t>
            </a:r>
            <a:r>
              <a:rPr lang="zh-CN" altLang="en-US" dirty="0"/>
              <a:t>在不同肌肉间相同，意味着</a:t>
            </a:r>
            <a:r>
              <a:rPr lang="en-US" dirty="0"/>
              <a:t>sensorimotor cortex </a:t>
            </a:r>
            <a:r>
              <a:rPr lang="zh-CN" altLang="en-US" dirty="0"/>
              <a:t>对于进远端肌肉没有明显区别</a:t>
            </a:r>
            <a:endParaRPr lang="en-IE" altLang="zh-CN" dirty="0"/>
          </a:p>
          <a:p>
            <a:r>
              <a:rPr lang="zh-CN" altLang="en-US" dirty="0"/>
              <a:t>、</a:t>
            </a:r>
            <a:endParaRPr lang="en-IE" altLang="zh-CN" dirty="0"/>
          </a:p>
          <a:p>
            <a:endParaRPr lang="en-IE" altLang="zh-CN" dirty="0"/>
          </a:p>
          <a:p>
            <a:r>
              <a:rPr lang="zh-CN" altLang="en-US" dirty="0"/>
              <a:t>另一个</a:t>
            </a:r>
            <a:r>
              <a:rPr lang="en-US" altLang="zh-CN" dirty="0"/>
              <a:t>review</a:t>
            </a:r>
            <a:r>
              <a:rPr lang="zh-CN" altLang="en-US" dirty="0"/>
              <a:t>展示了三个核心进程的框架，</a:t>
            </a:r>
            <a:r>
              <a:rPr lang="en-US" dirty="0"/>
              <a:t>behavioral goal</a:t>
            </a:r>
            <a:r>
              <a:rPr lang="zh-CN" altLang="en-US" dirty="0"/>
              <a:t>是</a:t>
            </a:r>
            <a:r>
              <a:rPr lang="en-US" dirty="0"/>
              <a:t> (WHAT</a:t>
            </a:r>
            <a:r>
              <a:rPr lang="zh-CN" altLang="en-US" dirty="0"/>
              <a:t>），身体</a:t>
            </a:r>
            <a:r>
              <a:rPr lang="en-US" dirty="0"/>
              <a:t>present state</a:t>
            </a:r>
            <a:r>
              <a:rPr lang="zh-CN" altLang="en-US" dirty="0"/>
              <a:t>是（</a:t>
            </a:r>
            <a:r>
              <a:rPr lang="en-US" altLang="zh-CN" dirty="0"/>
              <a:t>Where</a:t>
            </a:r>
            <a:r>
              <a:rPr lang="zh-CN" altLang="en-US" dirty="0"/>
              <a:t>）</a:t>
            </a:r>
            <a:r>
              <a:rPr lang="en-IE" altLang="zh-CN" dirty="0"/>
              <a:t>,</a:t>
            </a:r>
            <a:r>
              <a:rPr lang="en-US" dirty="0"/>
              <a:t> motor commands </a:t>
            </a:r>
            <a:r>
              <a:rPr lang="zh-CN" altLang="en-US" dirty="0"/>
              <a:t>是（</a:t>
            </a:r>
            <a:r>
              <a:rPr lang="en-IE" altLang="zh-CN" dirty="0"/>
              <a:t>how</a:t>
            </a:r>
            <a:r>
              <a:rPr lang="zh-CN" altLang="en-US" dirty="0"/>
              <a:t>）</a:t>
            </a:r>
            <a:r>
              <a:rPr lang="en-IE" altLang="zh-CN" dirty="0"/>
              <a:t>.</a:t>
            </a:r>
          </a:p>
          <a:p>
            <a:endParaRPr lang="en-IE" altLang="zh-CN" dirty="0"/>
          </a:p>
          <a:p>
            <a:r>
              <a:rPr lang="en-US" dirty="0"/>
              <a:t>It emphasizes </a:t>
            </a:r>
            <a:r>
              <a:rPr lang="zh-CN" altLang="en-US" dirty="0"/>
              <a:t>了</a:t>
            </a:r>
            <a:r>
              <a:rPr lang="en-US" dirty="0"/>
              <a:t>sensory feedback </a:t>
            </a:r>
            <a:r>
              <a:rPr lang="zh-CN" altLang="en-US" dirty="0"/>
              <a:t>的作用在</a:t>
            </a:r>
            <a:r>
              <a:rPr lang="en-US" dirty="0"/>
              <a:t>more fluid, accurate, and effortless </a:t>
            </a:r>
            <a:r>
              <a:rPr lang="zh-CN" altLang="en-US" dirty="0"/>
              <a:t>的</a:t>
            </a:r>
            <a:r>
              <a:rPr lang="en-US" altLang="zh-CN" dirty="0"/>
              <a:t>motor action. </a:t>
            </a:r>
            <a:r>
              <a:rPr lang="zh-CN" altLang="en-US" dirty="0"/>
              <a:t>在我的实验中力需要维持在一个</a:t>
            </a:r>
            <a:r>
              <a:rPr lang="en-US" altLang="zh-CN" dirty="0"/>
              <a:t>threshold</a:t>
            </a:r>
            <a:r>
              <a:rPr lang="zh-CN" altLang="en-US" dirty="0"/>
              <a:t>。（方法部分介绍 ）</a:t>
            </a:r>
            <a:endParaRPr lang="en-IE" altLang="zh-CN" dirty="0"/>
          </a:p>
          <a:p>
            <a:r>
              <a:rPr lang="zh-CN" altLang="en-US" dirty="0"/>
              <a:t>简单来说我们需要更好地解释</a:t>
            </a:r>
            <a:r>
              <a:rPr lang="en-US" altLang="zh-CN" dirty="0"/>
              <a:t>motor preparation,</a:t>
            </a:r>
            <a:r>
              <a:rPr lang="zh-CN" altLang="en-US" dirty="0"/>
              <a:t>但是它会被</a:t>
            </a:r>
            <a:r>
              <a:rPr lang="en-US" altLang="zh-CN" dirty="0"/>
              <a:t>feedback, sensory, top-down </a:t>
            </a:r>
            <a:r>
              <a:rPr lang="zh-CN" altLang="en-US" dirty="0"/>
              <a:t>同时影响。之前只研究了</a:t>
            </a:r>
            <a:r>
              <a:rPr lang="en-US" altLang="zh-CN" dirty="0"/>
              <a:t>top-down</a:t>
            </a:r>
            <a:r>
              <a:rPr lang="zh-CN" altLang="en-US" dirty="0"/>
              <a:t>。</a:t>
            </a:r>
            <a:endParaRPr lang="en-IE" altLang="zh-CN" dirty="0"/>
          </a:p>
          <a:p>
            <a:endParaRPr lang="en-US" altLang="zh-CN" dirty="0"/>
          </a:p>
          <a:p>
            <a:r>
              <a:rPr lang="zh-CN" altLang="en-US" dirty="0"/>
              <a:t>结果表明对肢体传入的</a:t>
            </a:r>
            <a:r>
              <a:rPr lang="en-US" altLang="zh-CN" dirty="0"/>
              <a:t>feedback</a:t>
            </a:r>
            <a:r>
              <a:rPr lang="zh-CN" altLang="en-US" dirty="0"/>
              <a:t>反应至少</a:t>
            </a:r>
            <a:r>
              <a:rPr lang="en-IE" altLang="zh-CN" dirty="0"/>
              <a:t>60</a:t>
            </a:r>
            <a:r>
              <a:rPr lang="en-US" altLang="zh-CN" dirty="0" err="1"/>
              <a:t>ms</a:t>
            </a:r>
            <a:r>
              <a:rPr lang="zh-CN" altLang="en-US" dirty="0"/>
              <a:t>（一圈</a:t>
            </a:r>
            <a:r>
              <a:rPr lang="en-IE" altLang="zh-CN" dirty="0"/>
              <a:t>60</a:t>
            </a:r>
            <a:r>
              <a:rPr lang="zh-CN" altLang="en-US" dirty="0"/>
              <a:t>，远端慢</a:t>
            </a:r>
            <a:r>
              <a:rPr lang="en-IE" altLang="zh-CN" dirty="0"/>
              <a:t>10</a:t>
            </a:r>
            <a:r>
              <a:rPr lang="en-US" altLang="zh-CN" dirty="0" err="1"/>
              <a:t>ms</a:t>
            </a:r>
            <a:r>
              <a:rPr lang="zh-CN" altLang="en-US" dirty="0"/>
              <a:t>。对视觉传入的要</a:t>
            </a:r>
            <a:r>
              <a:rPr lang="en-IE" altLang="zh-CN" dirty="0"/>
              <a:t>90</a:t>
            </a:r>
            <a:r>
              <a:rPr lang="en-US" altLang="zh-CN" dirty="0" err="1"/>
              <a:t>ms</a:t>
            </a:r>
            <a:r>
              <a:rPr lang="en-US" altLang="zh-CN" dirty="0"/>
              <a:t>, 65-90</a:t>
            </a:r>
            <a:r>
              <a:rPr lang="zh-CN" altLang="en-US" dirty="0"/>
              <a:t>的不同对应了</a:t>
            </a:r>
            <a:r>
              <a:rPr lang="en-US" altLang="zh-CN" dirty="0"/>
              <a:t>C1</a:t>
            </a:r>
            <a:r>
              <a:rPr lang="zh-CN" altLang="en-US" dirty="0"/>
              <a:t>的时间？</a:t>
            </a:r>
            <a:endParaRPr lang="en-US" altLang="zh-CN" dirty="0"/>
          </a:p>
          <a:p>
            <a:r>
              <a:rPr lang="en-IE" altLang="zh-CN" dirty="0"/>
              <a:t>%%%%%%%%%%%%%%%%%%%%%%%%%%%%%%%%%%%%%%%%%%%%%%%%%%%%%%%%%%%%%%%%%%%%%%%%%%%%%%%%%</a:t>
            </a:r>
          </a:p>
          <a:p>
            <a:endParaRPr lang="en-IE" altLang="zh-CN" dirty="0"/>
          </a:p>
          <a:p>
            <a:pPr marL="228600" indent="-228600">
              <a:buAutoNum type="arabicPeriod"/>
            </a:pPr>
            <a:r>
              <a:rPr lang="en-US" dirty="0"/>
              <a:t>The latencies and amplitudes of the cerebral potentials varied across muscles, with proximal muscles like the anterior deltoid showing shorter mean latencies (15.0 </a:t>
            </a:r>
            <a:r>
              <a:rPr lang="en-US" dirty="0" err="1"/>
              <a:t>ms</a:t>
            </a:r>
            <a:r>
              <a:rPr lang="en-US" dirty="0"/>
              <a:t>) compared to distal muscles like the first dorsal interosseous (25.0 </a:t>
            </a:r>
            <a:r>
              <a:rPr lang="en-US" dirty="0" err="1"/>
              <a:t>ms</a:t>
            </a:r>
            <a:r>
              <a:rPr lang="en-US" dirty="0"/>
              <a:t>).</a:t>
            </a:r>
          </a:p>
          <a:p>
            <a:pPr marL="228600" indent="-228600">
              <a:buAutoNum type="arabicPeriod"/>
            </a:pPr>
            <a:r>
              <a:rPr lang="en-US" dirty="0"/>
              <a:t>The amplitude of </a:t>
            </a:r>
            <a:r>
              <a:rPr lang="en-US" altLang="zh-CN" dirty="0"/>
              <a:t>brain</a:t>
            </a:r>
            <a:r>
              <a:rPr lang="en-US" dirty="0"/>
              <a:t> potentials did not vary significantly between different muscles of the upper limb, suggesting that the sensorimotor cortex's representation does not differ markedly between proximal and distal muscles.</a:t>
            </a:r>
          </a:p>
          <a:p>
            <a:pPr marL="228600" indent="-228600">
              <a:buAutoNum type="arabicPeriod"/>
            </a:pPr>
            <a:endParaRPr lang="en-US" dirty="0"/>
          </a:p>
          <a:p>
            <a:pPr marL="0" indent="0">
              <a:buNone/>
            </a:pPr>
            <a:r>
              <a:rPr lang="en-US" dirty="0"/>
              <a:t>The review outlines a framework based on three core processes: defining the behavioral goal (WHAT), determining the present state of the world and the body within it (WHERE), and generating motor commands to achieve the goal (HOW). It emphasizes the role of sensory feedback in learning and modifying motor actions, making them more fluid, accurate, and effortless.</a:t>
            </a:r>
          </a:p>
          <a:p>
            <a:pPr marL="0" indent="0">
              <a:buNone/>
            </a:pPr>
            <a:r>
              <a:rPr lang="zh-CN" altLang="en-US" dirty="0"/>
              <a:t>对肢体传入的</a:t>
            </a:r>
            <a:r>
              <a:rPr lang="en-US" altLang="zh-CN" dirty="0"/>
              <a:t>feedback</a:t>
            </a:r>
            <a:r>
              <a:rPr lang="zh-CN" altLang="en-US" dirty="0"/>
              <a:t>反应至少</a:t>
            </a:r>
            <a:r>
              <a:rPr lang="en-IE" altLang="zh-CN" dirty="0"/>
              <a:t>60</a:t>
            </a:r>
            <a:r>
              <a:rPr lang="en-US" altLang="zh-CN" dirty="0" err="1"/>
              <a:t>ms</a:t>
            </a:r>
            <a:r>
              <a:rPr lang="zh-CN" altLang="en-US" dirty="0"/>
              <a:t>（一圈</a:t>
            </a:r>
            <a:r>
              <a:rPr lang="en-IE" altLang="zh-CN" dirty="0"/>
              <a:t>60</a:t>
            </a:r>
            <a:r>
              <a:rPr lang="zh-CN" altLang="en-US" dirty="0"/>
              <a:t>，远端慢</a:t>
            </a:r>
            <a:r>
              <a:rPr lang="en-IE" altLang="zh-CN" dirty="0"/>
              <a:t>10</a:t>
            </a:r>
            <a:r>
              <a:rPr lang="en-US" altLang="zh-CN" dirty="0" err="1"/>
              <a:t>ms</a:t>
            </a:r>
            <a:r>
              <a:rPr lang="zh-CN" altLang="en-US" dirty="0"/>
              <a:t>）</a:t>
            </a:r>
            <a:endParaRPr lang="en-IE" dirty="0"/>
          </a:p>
          <a:p>
            <a:pPr marL="0" lvl="0" indent="0" algn="l" rtl="0">
              <a:lnSpc>
                <a:spcPct val="100000"/>
              </a:lnSpc>
              <a:spcBef>
                <a:spcPts val="0"/>
              </a:spcBef>
              <a:spcAft>
                <a:spcPts val="0"/>
              </a:spcAft>
              <a:buSzPts val="1400"/>
              <a:buNone/>
            </a:pPr>
            <a:endParaRPr dirty="0"/>
          </a:p>
        </p:txBody>
      </p:sp>
      <p:sp>
        <p:nvSpPr>
          <p:cNvPr id="292" name="Google Shape;2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11</a:t>
            </a:fld>
            <a:endParaRPr/>
          </a:p>
        </p:txBody>
      </p:sp>
    </p:spTree>
    <p:extLst>
      <p:ext uri="{BB962C8B-B14F-4D97-AF65-F5344CB8AC3E}">
        <p14:creationId xmlns:p14="http://schemas.microsoft.com/office/powerpoint/2010/main" val="129742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dirty="0"/>
              <a:t>常规的</a:t>
            </a:r>
            <a:r>
              <a:rPr lang="en-US" altLang="zh-CN" dirty="0"/>
              <a:t>EEG</a:t>
            </a:r>
            <a:r>
              <a:rPr lang="zh-CN" altLang="en-US" dirty="0"/>
              <a:t>设置，这个阶段的实验不会用到</a:t>
            </a:r>
            <a:r>
              <a:rPr lang="en-US" altLang="zh-CN" dirty="0"/>
              <a:t>Eye-link,</a:t>
            </a:r>
            <a:r>
              <a:rPr lang="zh-CN" altLang="en-US" dirty="0"/>
              <a:t>但后续可能加上</a:t>
            </a:r>
            <a:endParaRPr lang="en-IE" altLang="zh-CN" dirty="0"/>
          </a:p>
          <a:p>
            <a:endParaRPr lang="en-IE" dirty="0"/>
          </a:p>
          <a:p>
            <a:r>
              <a:rPr lang="zh-CN" altLang="en-US" dirty="0"/>
              <a:t>不同的是</a:t>
            </a:r>
            <a:r>
              <a:rPr lang="en-US" altLang="zh-CN" dirty="0"/>
              <a:t>EMG</a:t>
            </a:r>
            <a:r>
              <a:rPr lang="zh-CN" altLang="en-US" dirty="0"/>
              <a:t>的设置，在</a:t>
            </a:r>
            <a:r>
              <a:rPr lang="en-US" altLang="zh-CN" dirty="0"/>
              <a:t>FDI</a:t>
            </a:r>
            <a:r>
              <a:rPr lang="zh-CN" altLang="en-US" dirty="0"/>
              <a:t>和</a:t>
            </a:r>
            <a:r>
              <a:rPr lang="en-US" altLang="zh-CN" dirty="0"/>
              <a:t>biceps</a:t>
            </a:r>
            <a:r>
              <a:rPr lang="zh-CN" altLang="en-US" dirty="0"/>
              <a:t>个放置左右两个感应器，让肌肉做</a:t>
            </a:r>
            <a:r>
              <a:rPr lang="en-US" altLang="zh-CN" dirty="0"/>
              <a:t>isometric contraction,</a:t>
            </a:r>
            <a:r>
              <a:rPr lang="zh-CN" altLang="en-US" dirty="0"/>
              <a:t>且手臂的夹角需保持</a:t>
            </a:r>
            <a:r>
              <a:rPr lang="en-IE" altLang="zh-CN" dirty="0"/>
              <a:t>115</a:t>
            </a:r>
            <a:r>
              <a:rPr lang="zh-CN" altLang="en-US" dirty="0"/>
              <a:t>度</a:t>
            </a:r>
            <a:endParaRPr lang="en-IE" dirty="0"/>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12</a:t>
            </a:fld>
            <a:endParaRPr/>
          </a:p>
        </p:txBody>
      </p:sp>
    </p:spTree>
    <p:extLst>
      <p:ext uri="{BB962C8B-B14F-4D97-AF65-F5344CB8AC3E}">
        <p14:creationId xmlns:p14="http://schemas.microsoft.com/office/powerpoint/2010/main" val="1682512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a:t>
            </a:r>
            <a:r>
              <a:rPr lang="en-US" dirty="0"/>
              <a:t>muscle computer</a:t>
            </a:r>
            <a:r>
              <a:rPr lang="zh-CN" altLang="en-US" dirty="0"/>
              <a:t>的闭环控制界面，反馈由精确控制的肌肉激活提供（维持在某一水平</a:t>
            </a:r>
            <a:r>
              <a:rPr lang="en-IE" altLang="zh-CN" dirty="0"/>
              <a:t>50</a:t>
            </a:r>
            <a:r>
              <a:rPr lang="en-US" altLang="zh-CN" dirty="0" err="1"/>
              <a:t>ms</a:t>
            </a:r>
            <a:r>
              <a:rPr lang="zh-CN" altLang="en-US" dirty="0"/>
              <a:t>），关于决策形成的</a:t>
            </a:r>
            <a:r>
              <a:rPr lang="en-US" altLang="zh-CN" dirty="0"/>
              <a:t>EEG</a:t>
            </a:r>
            <a:r>
              <a:rPr lang="zh-CN" altLang="en-US" dirty="0"/>
              <a:t>特征同步记录</a:t>
            </a:r>
            <a:endParaRPr lang="en-IE" altLang="zh-CN" dirty="0"/>
          </a:p>
          <a:p>
            <a:r>
              <a:rPr lang="zh-CN" altLang="en-US" dirty="0"/>
              <a:t>需要设计刺激能从</a:t>
            </a:r>
            <a:r>
              <a:rPr lang="en-US" altLang="zh-CN" dirty="0"/>
              <a:t>EEG</a:t>
            </a:r>
            <a:r>
              <a:rPr lang="zh-CN" altLang="en-US" dirty="0"/>
              <a:t>中追踪决策过程的演变 （三大</a:t>
            </a:r>
            <a:r>
              <a:rPr lang="en-US" altLang="zh-CN" dirty="0"/>
              <a:t>level, sensory</a:t>
            </a:r>
            <a:r>
              <a:rPr lang="zh-CN" altLang="en-US" dirty="0"/>
              <a:t>，</a:t>
            </a:r>
            <a:r>
              <a:rPr lang="en-US" altLang="zh-CN" dirty="0"/>
              <a:t>cognitive</a:t>
            </a:r>
            <a:r>
              <a:rPr lang="zh-CN" altLang="en-US" dirty="0"/>
              <a:t>， </a:t>
            </a:r>
            <a:r>
              <a:rPr lang="en-US" altLang="zh-CN" dirty="0"/>
              <a:t>motor</a:t>
            </a:r>
            <a:r>
              <a:rPr lang="zh-CN" altLang="en-US" dirty="0"/>
              <a:t>）</a:t>
            </a:r>
            <a:endParaRPr lang="en-IE" altLang="zh-CN" dirty="0"/>
          </a:p>
          <a:p>
            <a:r>
              <a:rPr lang="en-IE" altLang="zh-CN" dirty="0"/>
              <a:t>21.5hz</a:t>
            </a:r>
            <a:r>
              <a:rPr lang="zh-CN" altLang="en-US" dirty="0"/>
              <a:t>的</a:t>
            </a:r>
            <a:r>
              <a:rPr lang="en-US" altLang="zh-CN" dirty="0"/>
              <a:t>SSVEP</a:t>
            </a:r>
            <a:r>
              <a:rPr lang="zh-CN" altLang="en-US" dirty="0"/>
              <a:t>可以反应</a:t>
            </a:r>
            <a:r>
              <a:rPr lang="en-US" altLang="zh-CN" dirty="0"/>
              <a:t>evidence</a:t>
            </a:r>
            <a:r>
              <a:rPr lang="zh-CN" altLang="en-US" dirty="0"/>
              <a:t>强度</a:t>
            </a:r>
            <a:endParaRPr lang="en-IE" altLang="zh-CN" dirty="0"/>
          </a:p>
          <a:p>
            <a:r>
              <a:rPr lang="en-US" altLang="zh-CN" dirty="0"/>
              <a:t>Smooth transfer to the stimuli onset </a:t>
            </a:r>
            <a:r>
              <a:rPr lang="zh-CN" altLang="en-US" dirty="0"/>
              <a:t>可以使</a:t>
            </a:r>
            <a:r>
              <a:rPr lang="en-US" altLang="zh-CN" dirty="0"/>
              <a:t>CPP</a:t>
            </a:r>
            <a:r>
              <a:rPr lang="zh-CN" altLang="en-US" dirty="0"/>
              <a:t>更清晰，</a:t>
            </a:r>
            <a:r>
              <a:rPr lang="en-US" altLang="zh-CN" dirty="0"/>
              <a:t>CPP</a:t>
            </a:r>
            <a:r>
              <a:rPr lang="zh-CN" altLang="en-US" dirty="0"/>
              <a:t>是</a:t>
            </a:r>
            <a:r>
              <a:rPr lang="en-US" altLang="zh-CN" dirty="0"/>
              <a:t>effector independence</a:t>
            </a:r>
            <a:r>
              <a:rPr lang="zh-CN" altLang="en-US" dirty="0"/>
              <a:t>的，意味着两个肌肉相同</a:t>
            </a:r>
            <a:endParaRPr lang="en-IE" altLang="zh-CN" dirty="0"/>
          </a:p>
          <a:p>
            <a:r>
              <a:rPr lang="en-US" dirty="0"/>
              <a:t>motor preparation signals </a:t>
            </a:r>
            <a:r>
              <a:rPr lang="zh-CN" altLang="en-US" dirty="0"/>
              <a:t>是</a:t>
            </a:r>
            <a:r>
              <a:rPr lang="en-US" dirty="0"/>
              <a:t>effector-selective </a:t>
            </a:r>
            <a:r>
              <a:rPr lang="zh-CN" altLang="en-US" dirty="0"/>
              <a:t>的 有</a:t>
            </a:r>
            <a:r>
              <a:rPr lang="en-US" dirty="0"/>
              <a:t>build-to-threshold activit</a:t>
            </a:r>
            <a:r>
              <a:rPr lang="en-US" altLang="zh-CN" dirty="0"/>
              <a:t>y </a:t>
            </a:r>
            <a:r>
              <a:rPr lang="zh-CN" altLang="en-US" dirty="0"/>
              <a:t>导致响应，可以比较不同效应器的不同</a:t>
            </a:r>
            <a:endParaRPr lang="en-IE" altLang="zh-CN" dirty="0"/>
          </a:p>
          <a:p>
            <a:endParaRPr lang="en-IE" dirty="0"/>
          </a:p>
          <a:p>
            <a:endParaRPr lang="en-US" dirty="0"/>
          </a:p>
          <a:p>
            <a:r>
              <a:rPr lang="en-US" dirty="0"/>
              <a:t>a closed-loop muscle computer interface for decision making in which a carefully controlled muscle activation triggers a response, while EEG signatures of decision formation are simultaneously measured.</a:t>
            </a:r>
          </a:p>
          <a:p>
            <a:r>
              <a:rPr lang="en-US" dirty="0"/>
              <a:t>The stimuli should be designed so that the evolution of the decision process can be traced in EEG measurements at 3 key levels in the brain.</a:t>
            </a:r>
          </a:p>
          <a:p>
            <a:r>
              <a:rPr lang="en-US" dirty="0"/>
              <a:t>1) The sensory evidence will be modulated at specific frequencies designed to produce a steady-state visual evoked potential (SSVEP) that represents the strength of</a:t>
            </a:r>
          </a:p>
          <a:p>
            <a:r>
              <a:rPr lang="en-US" dirty="0"/>
              <a:t>the sensory evidence encoding30.</a:t>
            </a:r>
          </a:p>
          <a:p>
            <a:r>
              <a:rPr lang="en-US" dirty="0"/>
              <a:t>2) Smooth transitions in the stimulus display will </a:t>
            </a:r>
            <a:r>
              <a:rPr lang="en-US" dirty="0" err="1"/>
              <a:t>minimise</a:t>
            </a:r>
            <a:r>
              <a:rPr lang="en-US" dirty="0"/>
              <a:t> visual evoked potentials due to sudden onsets, providing a clear view of the </a:t>
            </a:r>
            <a:r>
              <a:rPr lang="en-US" dirty="0" err="1"/>
              <a:t>effectorindependent</a:t>
            </a:r>
            <a:r>
              <a:rPr lang="en-US" dirty="0"/>
              <a:t> signature of evidence accumulation known as the </a:t>
            </a:r>
            <a:r>
              <a:rPr lang="en-US" dirty="0" err="1"/>
              <a:t>centro</a:t>
            </a:r>
            <a:r>
              <a:rPr lang="en-US" dirty="0"/>
              <a:t>-parietal positivity (CPP)40. </a:t>
            </a:r>
          </a:p>
          <a:p>
            <a:r>
              <a:rPr lang="en-US" dirty="0"/>
              <a:t>3) We will measure effector-selective motor preparation signals in the Beta band (14-30 Hz) which exhibit build-to-threshold activity leading up to a response</a:t>
            </a:r>
          </a:p>
          <a:p>
            <a:endParaRPr lang="en-US" dirty="0"/>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13</a:t>
            </a:fld>
            <a:endParaRPr/>
          </a:p>
        </p:txBody>
      </p:sp>
    </p:spTree>
    <p:extLst>
      <p:ext uri="{BB962C8B-B14F-4D97-AF65-F5344CB8AC3E}">
        <p14:creationId xmlns:p14="http://schemas.microsoft.com/office/powerpoint/2010/main" val="1623129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IE" dirty="0"/>
              <a:t>contrast discrimination task </a:t>
            </a:r>
            <a:r>
              <a:rPr lang="zh-CN" altLang="en-US" dirty="0"/>
              <a:t>作为</a:t>
            </a:r>
            <a:r>
              <a:rPr lang="en-US" altLang="zh-CN" dirty="0"/>
              <a:t>polit </a:t>
            </a:r>
            <a:r>
              <a:rPr lang="zh-CN" altLang="en-US" dirty="0"/>
              <a:t>；</a:t>
            </a:r>
            <a:endParaRPr lang="en-IE" altLang="zh-CN" dirty="0"/>
          </a:p>
          <a:p>
            <a:endParaRPr lang="en-IE" dirty="0"/>
          </a:p>
          <a:p>
            <a:r>
              <a:rPr lang="zh-CN" altLang="en-US" dirty="0"/>
              <a:t>下面是示意图，时间上有些改变，如</a:t>
            </a:r>
            <a:r>
              <a:rPr lang="en-IE" dirty="0"/>
              <a:t>800</a:t>
            </a:r>
            <a:r>
              <a:rPr lang="en-US" altLang="zh-CN" dirty="0" err="1"/>
              <a:t>ms</a:t>
            </a:r>
            <a:r>
              <a:rPr lang="en-IE" altLang="zh-CN" dirty="0"/>
              <a:t>. </a:t>
            </a:r>
            <a:r>
              <a:rPr lang="zh-CN" altLang="en-US" dirty="0"/>
              <a:t>主要不同是反应阶段</a:t>
            </a:r>
            <a:endParaRPr lang="en-IE" altLang="zh-CN" dirty="0"/>
          </a:p>
          <a:p>
            <a:endParaRPr lang="en-IE" altLang="zh-CN" dirty="0"/>
          </a:p>
          <a:p>
            <a:r>
              <a:rPr lang="zh-CN" altLang="en-US" dirty="0"/>
              <a:t>特定阈值的肌肉激活作为反应，且将会提供施加力的实时反馈，频幕上显示进度条</a:t>
            </a:r>
            <a:endParaRPr lang="en-IE" altLang="zh-CN" dirty="0"/>
          </a:p>
          <a:p>
            <a:endParaRPr lang="en-IE" altLang="zh-CN" dirty="0"/>
          </a:p>
          <a:p>
            <a:r>
              <a:rPr lang="zh-CN" altLang="en-US" dirty="0"/>
              <a:t>参与者将会学习如何控制他们的</a:t>
            </a:r>
            <a:r>
              <a:rPr lang="en-US" altLang="zh-CN" dirty="0"/>
              <a:t>FDI</a:t>
            </a:r>
            <a:r>
              <a:rPr lang="zh-CN" altLang="en-US" dirty="0"/>
              <a:t>肌肉与</a:t>
            </a:r>
            <a:r>
              <a:rPr lang="en-US" altLang="zh-CN" dirty="0"/>
              <a:t>BCP</a:t>
            </a:r>
            <a:r>
              <a:rPr lang="zh-CN" altLang="en-US" dirty="0"/>
              <a:t>肌肉</a:t>
            </a:r>
            <a:endParaRPr lang="en-IE" altLang="zh-CN" dirty="0"/>
          </a:p>
          <a:p>
            <a:endParaRPr lang="en-IE" altLang="zh-CN" dirty="0"/>
          </a:p>
          <a:p>
            <a:r>
              <a:rPr lang="zh-CN" altLang="en-US" dirty="0"/>
              <a:t>两个难度</a:t>
            </a:r>
            <a:r>
              <a:rPr lang="en-IE" altLang="zh-CN" dirty="0"/>
              <a:t>two difficulty levels</a:t>
            </a:r>
          </a:p>
          <a:p>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altLang="zh-CN" dirty="0"/>
              <a:t>1</a:t>
            </a:r>
            <a:r>
              <a:rPr lang="zh-CN" altLang="en-US" dirty="0"/>
              <a:t>个力 </a:t>
            </a:r>
            <a:r>
              <a:rPr lang="en-IE" sz="1200" dirty="0"/>
              <a:t>(</a:t>
            </a:r>
            <a:r>
              <a:rPr lang="zh-CN" altLang="en-US" sz="1200" dirty="0"/>
              <a:t>大力有维持的反应</a:t>
            </a:r>
            <a:r>
              <a:rPr lang="en-US" altLang="zh-CN" sz="1200" dirty="0"/>
              <a:t>feedback loop</a:t>
            </a:r>
            <a:r>
              <a:rPr lang="zh-CN" altLang="en-US" sz="1200" dirty="0"/>
              <a:t>，小力直接击穿</a:t>
            </a:r>
            <a:r>
              <a:rPr lang="en-IE" sz="1200" dirty="0"/>
              <a:t>) </a:t>
            </a:r>
            <a:r>
              <a:rPr lang="zh-CN" altLang="en-US" sz="1200" dirty="0"/>
              <a:t>需要测试出用大还是用小</a:t>
            </a:r>
            <a:endParaRPr lang="en-I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速度准确率权衡</a:t>
            </a:r>
            <a:endParaRPr lang="en-IE" altLang="zh-CN"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14</a:t>
            </a:fld>
            <a:endParaRPr/>
          </a:p>
        </p:txBody>
      </p:sp>
    </p:spTree>
    <p:extLst>
      <p:ext uri="{BB962C8B-B14F-4D97-AF65-F5344CB8AC3E}">
        <p14:creationId xmlns:p14="http://schemas.microsoft.com/office/powerpoint/2010/main" val="2628387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dirty="0"/>
              <a:t>为充分利用</a:t>
            </a:r>
            <a:r>
              <a:rPr lang="en-US" altLang="zh-CN" dirty="0" err="1"/>
              <a:t>politi</a:t>
            </a:r>
            <a:r>
              <a:rPr lang="en-US" altLang="zh-CN" dirty="0"/>
              <a:t> </a:t>
            </a:r>
            <a:r>
              <a:rPr lang="zh-CN" altLang="en-US" dirty="0"/>
              <a:t>引入主手问卷，因为发现很少研究研究左右手对决策适应的影响，左右</a:t>
            </a:r>
            <a:r>
              <a:rPr lang="en-US" altLang="zh-CN" dirty="0"/>
              <a:t>bicep</a:t>
            </a:r>
            <a:r>
              <a:rPr lang="zh-CN" altLang="en-US" dirty="0"/>
              <a:t>的力度差异很大，与脑部的链接可能有差异。同理左右手的灵活度。</a:t>
            </a:r>
            <a:endParaRPr lang="en-IE" altLang="zh-CN" dirty="0"/>
          </a:p>
          <a:p>
            <a:r>
              <a:rPr lang="zh-CN" altLang="en-US" dirty="0"/>
              <a:t>生活中有部分半偏右的人，少量左撇子。有谁是左撇子或者部分右吗？</a:t>
            </a:r>
            <a:endParaRPr lang="en-IE" dirty="0"/>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15</a:t>
            </a:fld>
            <a:endParaRPr/>
          </a:p>
        </p:txBody>
      </p:sp>
    </p:spTree>
    <p:extLst>
      <p:ext uri="{BB962C8B-B14F-4D97-AF65-F5344CB8AC3E}">
        <p14:creationId xmlns:p14="http://schemas.microsoft.com/office/powerpoint/2010/main" val="357434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NI </a:t>
            </a:r>
            <a:r>
              <a:rPr lang="zh-CN" altLang="en-US" dirty="0"/>
              <a:t>不仅解释行为数据好，还能解释</a:t>
            </a:r>
            <a:r>
              <a:rPr lang="en-US" altLang="zh-CN" dirty="0"/>
              <a:t>neural process</a:t>
            </a:r>
            <a:r>
              <a:rPr lang="zh-CN" altLang="en-US" dirty="0"/>
              <a:t>到决策好。</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已经证明了</a:t>
            </a:r>
            <a:r>
              <a:rPr lang="en-US" altLang="zh-CN" dirty="0"/>
              <a:t>adaption </a:t>
            </a:r>
            <a:r>
              <a:rPr lang="zh-CN" altLang="en-US" dirty="0"/>
              <a:t>在时间压力下，刺激强度和先验预期，</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且发现了两个</a:t>
            </a:r>
            <a:r>
              <a:rPr lang="en-US" altLang="zh-CN" dirty="0"/>
              <a:t>race to threshold </a:t>
            </a:r>
            <a:r>
              <a:rPr lang="zh-CN" altLang="en-US" dirty="0"/>
              <a:t>运动准备信号，只是按钮，先到达阈值的为决定</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不同点</a:t>
            </a:r>
            <a:r>
              <a:rPr lang="en-US" altLang="zh-CN" dirty="0"/>
              <a:t>DDM</a:t>
            </a:r>
            <a:r>
              <a:rPr lang="zh-CN" altLang="en-US" dirty="0"/>
              <a:t>用感官信息表示平均</a:t>
            </a:r>
            <a:r>
              <a:rPr lang="en-US" altLang="zh-CN" dirty="0"/>
              <a:t>drift </a:t>
            </a:r>
            <a:r>
              <a:rPr lang="en-US" altLang="zh-CN" dirty="0" err="1"/>
              <a:t>rate;NI</a:t>
            </a:r>
            <a:r>
              <a:rPr lang="en-US" altLang="zh-CN" dirty="0"/>
              <a:t> </a:t>
            </a:r>
            <a:r>
              <a:rPr lang="zh-CN" altLang="en-US" dirty="0"/>
              <a:t>加入了</a:t>
            </a:r>
            <a:r>
              <a:rPr lang="en-US" altLang="zh-CN" dirty="0"/>
              <a:t>urgency signal,</a:t>
            </a:r>
            <a:r>
              <a:rPr lang="zh-CN" altLang="en-US" dirty="0"/>
              <a:t>与证据无关</a:t>
            </a:r>
            <a:r>
              <a:rPr lang="en-US" altLang="zh-CN" dirty="0"/>
              <a:t>even</a:t>
            </a:r>
            <a:r>
              <a:rPr lang="zh-CN" altLang="en-US" dirty="0"/>
              <a:t>先于刺激</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Prior probabilities </a:t>
            </a:r>
            <a:r>
              <a:rPr lang="zh-CN" altLang="en-US" b="0" i="0" dirty="0">
                <a:solidFill>
                  <a:srgbClr val="ECECEC"/>
                </a:solidFill>
                <a:effectLst/>
                <a:highlight>
                  <a:srgbClr val="212121"/>
                </a:highlight>
                <a:latin typeface="Söhne"/>
              </a:rPr>
              <a:t>会影响</a:t>
            </a:r>
            <a:r>
              <a:rPr lang="en-US" b="0" i="0" dirty="0">
                <a:solidFill>
                  <a:srgbClr val="ECECEC"/>
                </a:solidFill>
                <a:effectLst/>
                <a:highlight>
                  <a:srgbClr val="212121"/>
                </a:highlight>
                <a:latin typeface="Söhne"/>
              </a:rPr>
              <a:t>initial stance toward one decision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CECEC"/>
                </a:solidFill>
                <a:effectLst/>
                <a:highlight>
                  <a:srgbClr val="212121"/>
                </a:highlight>
                <a:latin typeface="Söhne"/>
              </a:rPr>
              <a:t>Pre-evidence Motor Preparation</a:t>
            </a:r>
            <a:r>
              <a:rPr lang="zh-CN" altLang="en-US" b="1" i="0" dirty="0">
                <a:solidFill>
                  <a:srgbClr val="ECECEC"/>
                </a:solidFill>
                <a:effectLst/>
                <a:highlight>
                  <a:srgbClr val="212121"/>
                </a:highlight>
                <a:latin typeface="Söhne"/>
              </a:rPr>
              <a:t>信号</a:t>
            </a:r>
            <a:r>
              <a:rPr lang="en-US" b="1" i="0" dirty="0">
                <a:solidFill>
                  <a:srgbClr val="ECECEC"/>
                </a:solidFill>
                <a:effectLst/>
                <a:highlight>
                  <a:srgbClr val="212121"/>
                </a:highlight>
                <a:latin typeface="Söhne"/>
              </a:rPr>
              <a:t> </a:t>
            </a:r>
            <a:r>
              <a:rPr lang="zh-CN" altLang="en-US" b="1" i="0" dirty="0">
                <a:solidFill>
                  <a:srgbClr val="ECECEC"/>
                </a:solidFill>
                <a:effectLst/>
                <a:highlight>
                  <a:srgbClr val="212121"/>
                </a:highlight>
                <a:latin typeface="Söhne"/>
              </a:rPr>
              <a:t>会</a:t>
            </a:r>
            <a:r>
              <a:rPr lang="en-IE" altLang="zh-CN" b="1" i="0" dirty="0">
                <a:solidFill>
                  <a:srgbClr val="ECECEC"/>
                </a:solidFill>
                <a:effectLst/>
                <a:highlight>
                  <a:srgbClr val="212121"/>
                </a:highlight>
                <a:latin typeface="Söhne"/>
              </a:rPr>
              <a:t>prepares responses </a:t>
            </a:r>
            <a:r>
              <a:rPr lang="zh-CN" altLang="en-US" b="1" i="0" dirty="0">
                <a:solidFill>
                  <a:srgbClr val="ECECEC"/>
                </a:solidFill>
                <a:effectLst/>
                <a:highlight>
                  <a:srgbClr val="212121"/>
                </a:highlight>
                <a:latin typeface="Söhne"/>
              </a:rPr>
              <a:t>先于必要信息 例如：</a:t>
            </a:r>
            <a:r>
              <a:rPr lang="en-US" sz="1200" dirty="0"/>
              <a:t>Mu-beta (MB) decreases </a:t>
            </a:r>
            <a:r>
              <a:rPr lang="en-US" b="0" i="0" dirty="0">
                <a:solidFill>
                  <a:srgbClr val="222222"/>
                </a:solidFill>
                <a:effectLst/>
                <a:highlight>
                  <a:srgbClr val="FFFFFF"/>
                </a:highlight>
                <a:latin typeface="Harding"/>
              </a:rPr>
              <a:t>382 </a:t>
            </a:r>
            <a:r>
              <a:rPr lang="en-US" b="0" i="0" dirty="0" err="1">
                <a:solidFill>
                  <a:srgbClr val="222222"/>
                </a:solidFill>
                <a:effectLst/>
                <a:highlight>
                  <a:srgbClr val="FFFFFF"/>
                </a:highlight>
                <a:latin typeface="Harding"/>
              </a:rPr>
              <a:t>ms</a:t>
            </a:r>
            <a:r>
              <a:rPr lang="en-US" b="0" i="0" dirty="0">
                <a:solidFill>
                  <a:srgbClr val="222222"/>
                </a:solidFill>
                <a:effectLst/>
                <a:highlight>
                  <a:srgbClr val="FFFFFF"/>
                </a:highlight>
                <a:latin typeface="Harding"/>
              </a:rPr>
              <a:t> post-cue for the deadline regime and 676 </a:t>
            </a:r>
            <a:r>
              <a:rPr lang="en-US" b="0" i="0" dirty="0" err="1">
                <a:solidFill>
                  <a:srgbClr val="222222"/>
                </a:solidFill>
                <a:effectLst/>
                <a:highlight>
                  <a:srgbClr val="FFFFFF"/>
                </a:highlight>
                <a:latin typeface="Harding"/>
              </a:rPr>
              <a:t>ms</a:t>
            </a:r>
            <a:r>
              <a:rPr lang="en-US" b="0" i="0" dirty="0">
                <a:solidFill>
                  <a:srgbClr val="222222"/>
                </a:solidFill>
                <a:effectLst/>
                <a:highlight>
                  <a:srgbClr val="FFFFFF"/>
                </a:highlight>
                <a:latin typeface="Harding"/>
              </a:rPr>
              <a:t> for the Easy and </a:t>
            </a:r>
            <a:r>
              <a:rPr lang="en-US" b="0" i="0" dirty="0" err="1">
                <a:solidFill>
                  <a:srgbClr val="222222"/>
                </a:solidFill>
                <a:effectLst/>
                <a:highlight>
                  <a:srgbClr val="FFFFFF"/>
                </a:highlight>
                <a:latin typeface="Harding"/>
              </a:rPr>
              <a:t>LoCoh</a:t>
            </a:r>
            <a:r>
              <a:rPr lang="en-US" b="0" i="0" dirty="0">
                <a:solidFill>
                  <a:srgbClr val="222222"/>
                </a:solidFill>
                <a:effectLst/>
                <a:highlight>
                  <a:srgbClr val="FFFFFF"/>
                </a:highlight>
                <a:latin typeface="Harding"/>
              </a:rPr>
              <a:t> regimes</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分为三个部分</a:t>
            </a:r>
            <a:r>
              <a:rPr lang="en-US" b="0" i="0" dirty="0">
                <a:solidFill>
                  <a:srgbClr val="ECECEC"/>
                </a:solidFill>
                <a:effectLst/>
                <a:highlight>
                  <a:srgbClr val="212121"/>
                </a:highlight>
                <a:latin typeface="Söhne"/>
              </a:rPr>
              <a:t>evidence encoding, the onset of evidence accumulation, and the time after the decision for motor execution</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IE" altLang="zh-CN" dirty="0"/>
              <a:t>NI</a:t>
            </a:r>
            <a:r>
              <a:rPr lang="zh-CN" altLang="en-US" dirty="0"/>
              <a:t>模型的帮助下</a:t>
            </a:r>
            <a:r>
              <a:rPr lang="en-IE" altLang="zh-CN" dirty="0"/>
              <a:t>,</a:t>
            </a:r>
            <a:r>
              <a:rPr lang="zh-CN" altLang="en-US" dirty="0"/>
              <a:t>可以比较不同的阶段以及</a:t>
            </a:r>
            <a:r>
              <a:rPr lang="en-US" altLang="zh-CN" dirty="0"/>
              <a:t>muscle activation</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解释之前的信息，眼睛的延迟在</a:t>
            </a:r>
            <a:r>
              <a:rPr lang="en-US" altLang="zh-CN" dirty="0"/>
              <a:t>sensory</a:t>
            </a:r>
            <a:r>
              <a:rPr lang="zh-CN" altLang="en-US" dirty="0"/>
              <a:t>，</a:t>
            </a:r>
            <a:r>
              <a:rPr lang="en-US" altLang="zh-CN" dirty="0"/>
              <a:t>motor</a:t>
            </a:r>
            <a:r>
              <a:rPr lang="zh-CN" altLang="en-US" dirty="0"/>
              <a:t>的延迟，</a:t>
            </a:r>
            <a:r>
              <a:rPr lang="en-US" altLang="zh-CN" dirty="0"/>
              <a:t>decision time </a:t>
            </a:r>
            <a:r>
              <a:rPr lang="zh-CN" altLang="en-US" dirty="0"/>
              <a:t>是否会同步下降</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algn="l">
              <a:buFont typeface="+mj-lt"/>
              <a:buAutoNum type="arabicPeriod"/>
            </a:pPr>
            <a:r>
              <a:rPr lang="en-US" b="1" i="0" dirty="0">
                <a:solidFill>
                  <a:srgbClr val="ECECEC"/>
                </a:solidFill>
                <a:effectLst/>
                <a:highlight>
                  <a:srgbClr val="212121"/>
                </a:highlight>
                <a:latin typeface="Söhne"/>
              </a:rPr>
              <a:t>Source of Evidence Accumulation:</a:t>
            </a:r>
            <a:endParaRPr lang="en-US" b="0" i="0" dirty="0">
              <a:solidFill>
                <a:srgbClr val="ECECEC"/>
              </a:solidFill>
              <a:effectLst/>
              <a:highlight>
                <a:srgbClr val="212121"/>
              </a:highlight>
              <a:latin typeface="Söhne"/>
            </a:endParaRPr>
          </a:p>
          <a:p>
            <a:pPr marL="742950" lvl="1" indent="-285750" algn="l">
              <a:buFont typeface="+mj-lt"/>
              <a:buAutoNum type="arabicPeriod"/>
            </a:pPr>
            <a:r>
              <a:rPr lang="en-US" b="0" i="0" dirty="0">
                <a:solidFill>
                  <a:srgbClr val="ECECEC"/>
                </a:solidFill>
                <a:effectLst/>
                <a:highlight>
                  <a:srgbClr val="212121"/>
                </a:highlight>
                <a:latin typeface="Söhne"/>
              </a:rPr>
              <a:t>DDM (Drift Diffusion Model) assumes a single source of evidence accumulation, which is sensory evidence affecting the mean drift rate.</a:t>
            </a:r>
          </a:p>
          <a:p>
            <a:pPr marL="742950" lvl="1" indent="-285750" algn="l">
              <a:buFont typeface="+mj-lt"/>
              <a:buAutoNum type="arabicPeriod"/>
            </a:pPr>
            <a:r>
              <a:rPr lang="en-US" b="0" i="0" dirty="0">
                <a:solidFill>
                  <a:srgbClr val="ECECEC"/>
                </a:solidFill>
                <a:effectLst/>
                <a:highlight>
                  <a:srgbClr val="212121"/>
                </a:highlight>
                <a:latin typeface="Söhne"/>
              </a:rPr>
              <a:t>NI model introduces an additional urgency signal that isn't tied to sensory evidence. This signal influences the decision process even before sensory evidence is processed.</a:t>
            </a:r>
          </a:p>
          <a:p>
            <a:pPr algn="l">
              <a:buFont typeface="+mj-lt"/>
              <a:buAutoNum type="arabicPeriod"/>
            </a:pPr>
            <a:r>
              <a:rPr lang="en-US" b="1" i="0" dirty="0">
                <a:solidFill>
                  <a:srgbClr val="ECECEC"/>
                </a:solidFill>
                <a:effectLst/>
                <a:highlight>
                  <a:srgbClr val="212121"/>
                </a:highlight>
                <a:latin typeface="Söhne"/>
              </a:rPr>
              <a:t>Temporal Components:</a:t>
            </a:r>
            <a:endParaRPr lang="en-US" b="0" i="0" dirty="0">
              <a:solidFill>
                <a:srgbClr val="ECECEC"/>
              </a:solidFill>
              <a:effectLst/>
              <a:highlight>
                <a:srgbClr val="212121"/>
              </a:highlight>
              <a:latin typeface="Söhne"/>
            </a:endParaRPr>
          </a:p>
          <a:p>
            <a:pPr marL="742950" lvl="1" indent="-285750" algn="l">
              <a:buFont typeface="+mj-lt"/>
              <a:buAutoNum type="arabicPeriod"/>
            </a:pPr>
            <a:r>
              <a:rPr lang="en-US" b="0" i="0" dirty="0">
                <a:solidFill>
                  <a:srgbClr val="ECECEC"/>
                </a:solidFill>
                <a:effectLst/>
                <a:highlight>
                  <a:srgbClr val="212121"/>
                </a:highlight>
                <a:latin typeface="Söhne"/>
              </a:rPr>
              <a:t>DDM has one non-decision time that covers all time not spent on evidence accumulation.</a:t>
            </a:r>
          </a:p>
          <a:p>
            <a:pPr marL="742950" lvl="1" indent="-285750" algn="l">
              <a:buFont typeface="+mj-lt"/>
              <a:buAutoNum type="arabicPeriod"/>
            </a:pPr>
            <a:r>
              <a:rPr lang="en-US" b="0" i="0" dirty="0">
                <a:solidFill>
                  <a:srgbClr val="ECECEC"/>
                </a:solidFill>
                <a:effectLst/>
                <a:highlight>
                  <a:srgbClr val="212121"/>
                </a:highlight>
                <a:latin typeface="Söhne"/>
              </a:rPr>
              <a:t>NI model breaks down temporal components into three parts: the onset of evidence encoding, the onset of evidence accumulation, and the time after the decision for motor execution</a:t>
            </a:r>
          </a:p>
          <a:p>
            <a:pPr marL="457200" lvl="1" indent="0" algn="l">
              <a:buFont typeface="+mj-lt"/>
              <a:buNone/>
            </a:pPr>
            <a:r>
              <a:rPr lang="en-US" b="0" i="0" dirty="0">
                <a:solidFill>
                  <a:srgbClr val="ECECEC"/>
                </a:solidFill>
                <a:effectLst/>
                <a:highlight>
                  <a:srgbClr val="212121"/>
                </a:highlight>
                <a:latin typeface="Söhne"/>
              </a:rPr>
              <a:t>Decision bounds: </a:t>
            </a:r>
            <a:r>
              <a:rPr lang="en-IE" b="0" i="0" dirty="0">
                <a:effectLst/>
                <a:highlight>
                  <a:srgbClr val="FFFFFF"/>
                </a:highlight>
                <a:latin typeface="Arial" panose="020B0604020202020204" pitchFamily="34" charset="0"/>
              </a:rPr>
              <a:t>speed accuracy trade of</a:t>
            </a: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Prior Probabilities:</a:t>
            </a:r>
            <a:r>
              <a:rPr lang="en-US" b="0" i="0" dirty="0">
                <a:solidFill>
                  <a:srgbClr val="ECECEC"/>
                </a:solidFill>
                <a:effectLst/>
                <a:highlight>
                  <a:srgbClr val="212121"/>
                </a:highlight>
                <a:latin typeface="Söhne"/>
              </a:rPr>
              <a:t>. Prior probabilities bias the initial stance toward one decision, affecting how quickly evidence accumulates towards a decision threshold</a:t>
            </a:r>
          </a:p>
          <a:p>
            <a:pPr algn="l">
              <a:buFont typeface="+mj-lt"/>
              <a:buAutoNum type="arabicPeriod"/>
            </a:pPr>
            <a:r>
              <a:rPr lang="en-US" b="1" i="0" dirty="0">
                <a:solidFill>
                  <a:srgbClr val="ECECEC"/>
                </a:solidFill>
                <a:effectLst/>
                <a:highlight>
                  <a:srgbClr val="212121"/>
                </a:highlight>
                <a:latin typeface="Söhne"/>
              </a:rPr>
              <a:t>Urgency Signal:</a:t>
            </a:r>
            <a:r>
              <a:rPr lang="en-US" b="0" i="0" dirty="0">
                <a:solidFill>
                  <a:srgbClr val="ECECEC"/>
                </a:solidFill>
                <a:effectLst/>
                <a:highlight>
                  <a:srgbClr val="212121"/>
                </a:highlight>
                <a:latin typeface="Söhne"/>
              </a:rPr>
              <a:t> The urgency signal speeds up decision-making as time passes.</a:t>
            </a:r>
          </a:p>
          <a:p>
            <a:pPr algn="l">
              <a:buFont typeface="+mj-lt"/>
              <a:buAutoNum type="arabicPeriod"/>
            </a:pPr>
            <a:r>
              <a:rPr lang="en-US" b="1" i="0" dirty="0">
                <a:solidFill>
                  <a:srgbClr val="ECECEC"/>
                </a:solidFill>
                <a:effectLst/>
                <a:highlight>
                  <a:srgbClr val="212121"/>
                </a:highlight>
                <a:latin typeface="Söhne"/>
              </a:rPr>
              <a:t>Pre-evidence Motor Preparation:</a:t>
            </a:r>
            <a:r>
              <a:rPr lang="en-US" b="0" i="0" dirty="0">
                <a:solidFill>
                  <a:srgbClr val="ECECEC"/>
                </a:solidFill>
                <a:effectLst/>
                <a:highlight>
                  <a:srgbClr val="212121"/>
                </a:highlight>
                <a:latin typeface="Söhne"/>
              </a:rPr>
              <a:t> The system anticipates possible outcomes and prepares responses even before all necessary information is available, as indicated by pre-evidence motor preparation signals.</a:t>
            </a:r>
            <a:r>
              <a:rPr lang="en-US" sz="1200" dirty="0"/>
              <a:t> Mu-beta (MB) decreases </a:t>
            </a:r>
            <a:r>
              <a:rPr lang="en-US" b="0" i="0" dirty="0">
                <a:solidFill>
                  <a:srgbClr val="222222"/>
                </a:solidFill>
                <a:effectLst/>
                <a:highlight>
                  <a:srgbClr val="FFFFFF"/>
                </a:highlight>
                <a:latin typeface="Harding"/>
              </a:rPr>
              <a:t>382 </a:t>
            </a:r>
            <a:r>
              <a:rPr lang="en-US" b="0" i="0" dirty="0" err="1">
                <a:solidFill>
                  <a:srgbClr val="222222"/>
                </a:solidFill>
                <a:effectLst/>
                <a:highlight>
                  <a:srgbClr val="FFFFFF"/>
                </a:highlight>
                <a:latin typeface="Harding"/>
              </a:rPr>
              <a:t>ms</a:t>
            </a:r>
            <a:r>
              <a:rPr lang="en-US" b="0" i="0" dirty="0">
                <a:solidFill>
                  <a:srgbClr val="222222"/>
                </a:solidFill>
                <a:effectLst/>
                <a:highlight>
                  <a:srgbClr val="FFFFFF"/>
                </a:highlight>
                <a:latin typeface="Harding"/>
              </a:rPr>
              <a:t> post-cue for the deadline regime and 676 </a:t>
            </a:r>
            <a:r>
              <a:rPr lang="en-US" b="0" i="0" dirty="0" err="1">
                <a:solidFill>
                  <a:srgbClr val="222222"/>
                </a:solidFill>
                <a:effectLst/>
                <a:highlight>
                  <a:srgbClr val="FFFFFF"/>
                </a:highlight>
                <a:latin typeface="Harding"/>
              </a:rPr>
              <a:t>ms</a:t>
            </a:r>
            <a:r>
              <a:rPr lang="en-US" b="0" i="0" dirty="0">
                <a:solidFill>
                  <a:srgbClr val="222222"/>
                </a:solidFill>
                <a:effectLst/>
                <a:highlight>
                  <a:srgbClr val="FFFFFF"/>
                </a:highlight>
                <a:latin typeface="Harding"/>
              </a:rPr>
              <a:t> for the Easy and </a:t>
            </a:r>
            <a:r>
              <a:rPr lang="en-US" b="0" i="0" dirty="0" err="1">
                <a:solidFill>
                  <a:srgbClr val="222222"/>
                </a:solidFill>
                <a:effectLst/>
                <a:highlight>
                  <a:srgbClr val="FFFFFF"/>
                </a:highlight>
                <a:latin typeface="Harding"/>
              </a:rPr>
              <a:t>LoCoh</a:t>
            </a:r>
            <a:r>
              <a:rPr lang="en-US" b="0" i="0" dirty="0">
                <a:solidFill>
                  <a:srgbClr val="222222"/>
                </a:solidFill>
                <a:effectLst/>
                <a:highlight>
                  <a:srgbClr val="FFFFFF"/>
                </a:highlight>
                <a:latin typeface="Harding"/>
              </a:rPr>
              <a:t> regimes</a:t>
            </a:r>
          </a:p>
          <a:p>
            <a:pPr algn="l">
              <a:buFont typeface="+mj-lt"/>
              <a:buAutoNum type="arabicPeriod"/>
            </a:pPr>
            <a:endParaRPr lang="en-US" b="0" i="0" dirty="0">
              <a:solidFill>
                <a:srgbClr val="222222"/>
              </a:solidFill>
              <a:effectLst/>
              <a:highlight>
                <a:srgbClr val="FFFFFF"/>
              </a:highlight>
              <a:latin typeface="Harding"/>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effectLst/>
              <a:highlight>
                <a:srgbClr val="FFFFFF"/>
              </a:highlight>
              <a:latin typeface="Arial" panose="020B0604020202020204" pitchFamily="34" charset="0"/>
            </a:endParaRPr>
          </a:p>
          <a:p>
            <a:pPr algn="l">
              <a:buFont typeface="+mj-lt"/>
              <a:buAutoNum type="arabicPeriod"/>
            </a:pPr>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lnSpc>
                <a:spcPct val="100000"/>
              </a:lnSpc>
              <a:spcBef>
                <a:spcPts val="0"/>
              </a:spcBef>
              <a:spcAft>
                <a:spcPts val="0"/>
              </a:spcAft>
              <a:buSzPts val="140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zh-CN" altLang="en-US" dirty="0"/>
              <a:t>常规</a:t>
            </a:r>
            <a:r>
              <a:rPr lang="en-US" altLang="zh-CN" dirty="0"/>
              <a:t>EEG</a:t>
            </a:r>
            <a:r>
              <a:rPr lang="zh-CN" altLang="en-US" dirty="0"/>
              <a:t>预处理正在使用的流程图</a:t>
            </a:r>
            <a:endParaRPr lang="en-IE" altLang="zh-CN" dirty="0"/>
          </a:p>
          <a:p>
            <a:endParaRPr lang="en-IE" altLang="zh-CN" dirty="0"/>
          </a:p>
          <a:p>
            <a:r>
              <a:rPr lang="zh-CN" altLang="en-US" dirty="0"/>
              <a:t>如果可以用</a:t>
            </a:r>
            <a:r>
              <a:rPr lang="en-IE" altLang="zh-CN" dirty="0" err="1"/>
              <a:t>emg</a:t>
            </a:r>
            <a:r>
              <a:rPr lang="zh-CN" altLang="en-US" dirty="0"/>
              <a:t>的时间作为</a:t>
            </a:r>
            <a:r>
              <a:rPr lang="en-US" altLang="zh-CN" dirty="0"/>
              <a:t>RT,</a:t>
            </a:r>
            <a:r>
              <a:rPr lang="zh-CN" altLang="en-US" dirty="0"/>
              <a:t>或许更准确</a:t>
            </a:r>
            <a:endParaRPr lang="en-IE" altLang="zh-CN" dirty="0"/>
          </a:p>
          <a:p>
            <a:r>
              <a:rPr lang="en-IE" altLang="zh-CN" dirty="0" err="1"/>
              <a:t>e.g</a:t>
            </a:r>
            <a:r>
              <a:rPr lang="en-IE" altLang="zh-CN" dirty="0"/>
              <a:t> </a:t>
            </a:r>
            <a:r>
              <a:rPr lang="en-US" altLang="zh-CN" dirty="0"/>
              <a:t>check</a:t>
            </a:r>
            <a:r>
              <a:rPr lang="zh-CN" altLang="en-US" dirty="0"/>
              <a:t> </a:t>
            </a:r>
            <a:r>
              <a:rPr lang="en-IE" altLang="zh-CN" dirty="0"/>
              <a:t>the portion of pre motor time and motor time</a:t>
            </a:r>
          </a:p>
          <a:p>
            <a:endParaRPr lang="en-IE" altLang="zh-CN" dirty="0"/>
          </a:p>
          <a:p>
            <a:r>
              <a:rPr lang="en-US" altLang="zh-CN" dirty="0"/>
              <a:t>AI</a:t>
            </a:r>
            <a:r>
              <a:rPr lang="zh-CN" altLang="en-US" dirty="0"/>
              <a:t>的方法扔掉太多，网站肉眼方法太慢</a:t>
            </a:r>
            <a:endParaRPr lang="en-IE" altLang="zh-CN" dirty="0"/>
          </a:p>
          <a:p>
            <a:pPr marL="0" lvl="0" indent="0" algn="l" rtl="0">
              <a:lnSpc>
                <a:spcPct val="100000"/>
              </a:lnSpc>
              <a:spcBef>
                <a:spcPts val="0"/>
              </a:spcBef>
              <a:spcAft>
                <a:spcPts val="0"/>
              </a:spcAft>
              <a:buSzPts val="140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17</a:t>
            </a:fld>
            <a:endParaRPr/>
          </a:p>
        </p:txBody>
      </p:sp>
    </p:spTree>
    <p:extLst>
      <p:ext uri="{BB962C8B-B14F-4D97-AF65-F5344CB8AC3E}">
        <p14:creationId xmlns:p14="http://schemas.microsoft.com/office/powerpoint/2010/main" val="3158632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zh-CN" altLang="en-US" dirty="0"/>
              <a:t>为了研究</a:t>
            </a:r>
            <a:r>
              <a:rPr lang="en-IE" sz="1200" b="0" i="0" dirty="0">
                <a:effectLst/>
                <a:latin typeface="Arial" panose="020B0604020202020204" pitchFamily="34" charset="0"/>
              </a:rPr>
              <a:t>motor execution</a:t>
            </a:r>
            <a:r>
              <a:rPr lang="zh-CN" altLang="en-US" sz="1200" b="0" i="0" dirty="0">
                <a:effectLst/>
                <a:latin typeface="Arial" panose="020B0604020202020204" pitchFamily="34" charset="0"/>
              </a:rPr>
              <a:t>，</a:t>
            </a:r>
            <a:r>
              <a:rPr lang="en-US" altLang="zh-CN" sz="1200" b="0" i="0" dirty="0">
                <a:effectLst/>
                <a:latin typeface="Arial" panose="020B0604020202020204" pitchFamily="34" charset="0"/>
              </a:rPr>
              <a:t>EMG</a:t>
            </a:r>
            <a:r>
              <a:rPr lang="zh-CN" altLang="en-US" sz="1200" b="0" i="0" dirty="0">
                <a:effectLst/>
                <a:latin typeface="Arial" panose="020B0604020202020204" pitchFamily="34" charset="0"/>
              </a:rPr>
              <a:t>模型也有四个组成部分</a:t>
            </a:r>
            <a:r>
              <a:rPr lang="en-US" altLang="zh-CN" sz="1200" b="0" i="0" dirty="0">
                <a:effectLst/>
                <a:latin typeface="Arial" panose="020B0604020202020204" pitchFamily="34" charset="0"/>
              </a:rPr>
              <a:t>.</a:t>
            </a:r>
          </a:p>
          <a:p>
            <a:r>
              <a:rPr lang="en-US" altLang="zh-CN" sz="1200" b="0" i="0" dirty="0">
                <a:effectLst/>
                <a:latin typeface="Arial" panose="020B0604020202020204" pitchFamily="34" charset="0"/>
              </a:rPr>
              <a:t>EMG</a:t>
            </a:r>
            <a:r>
              <a:rPr lang="zh-CN" altLang="en-US" sz="1200" b="0" i="0" dirty="0">
                <a:effectLst/>
                <a:latin typeface="Arial" panose="020B0604020202020204" pitchFamily="34" charset="0"/>
              </a:rPr>
              <a:t>的</a:t>
            </a:r>
            <a:r>
              <a:rPr lang="en-US" altLang="zh-CN" sz="1200" b="0" i="0" dirty="0">
                <a:effectLst/>
                <a:latin typeface="Arial" panose="020B0604020202020204" pitchFamily="34" charset="0"/>
              </a:rPr>
              <a:t>RT</a:t>
            </a:r>
            <a:r>
              <a:rPr lang="zh-CN" altLang="en-US" sz="1200" b="0" i="0" dirty="0">
                <a:effectLst/>
                <a:latin typeface="Arial" panose="020B0604020202020204" pitchFamily="34" charset="0"/>
              </a:rPr>
              <a:t>由</a:t>
            </a:r>
            <a:r>
              <a:rPr lang="en-US" altLang="zh-CN" sz="1200" b="0" i="0" dirty="0">
                <a:effectLst/>
                <a:latin typeface="Arial" panose="020B0604020202020204" pitchFamily="34" charset="0"/>
              </a:rPr>
              <a:t>PMT </a:t>
            </a:r>
            <a:r>
              <a:rPr lang="zh-CN" altLang="en-US" sz="1200" b="0" i="0" dirty="0">
                <a:effectLst/>
                <a:latin typeface="Arial" panose="020B0604020202020204" pitchFamily="34" charset="0"/>
              </a:rPr>
              <a:t>和</a:t>
            </a:r>
            <a:r>
              <a:rPr lang="en-US" altLang="zh-CN" sz="1200" b="0" i="0" dirty="0">
                <a:effectLst/>
                <a:latin typeface="Arial" panose="020B0604020202020204" pitchFamily="34" charset="0"/>
              </a:rPr>
              <a:t>MT</a:t>
            </a:r>
          </a:p>
          <a:p>
            <a:r>
              <a:rPr lang="en-IE" dirty="0"/>
              <a:t>PMT premotor time= sensory accumulation + decision making</a:t>
            </a:r>
          </a:p>
          <a:p>
            <a:r>
              <a:rPr lang="en-IE" dirty="0"/>
              <a:t>MT motor execution time </a:t>
            </a:r>
            <a:r>
              <a:rPr lang="zh-CN" altLang="en-US" dirty="0"/>
              <a:t>和传统</a:t>
            </a:r>
            <a:r>
              <a:rPr lang="en-US" altLang="zh-CN" dirty="0"/>
              <a:t>DM</a:t>
            </a:r>
            <a:r>
              <a:rPr lang="zh-CN" altLang="en-US" dirty="0"/>
              <a:t>一样</a:t>
            </a:r>
            <a:endParaRPr lang="en-IE" altLang="zh-CN" dirty="0"/>
          </a:p>
          <a:p>
            <a:endParaRPr lang="en-IE" dirty="0"/>
          </a:p>
          <a:p>
            <a:r>
              <a:rPr lang="zh-CN" altLang="en-US" dirty="0"/>
              <a:t>可以更精准的定位</a:t>
            </a:r>
            <a:r>
              <a:rPr lang="en-US" altLang="zh-CN" dirty="0"/>
              <a:t>decision commitment</a:t>
            </a:r>
          </a:p>
          <a:p>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另一篇文章读到</a:t>
            </a:r>
            <a:r>
              <a:rPr lang="en-IE" altLang="zh-CN" dirty="0"/>
              <a:t>300-400</a:t>
            </a:r>
            <a:r>
              <a:rPr lang="en-US" altLang="zh-CN" dirty="0" err="1"/>
              <a:t>ms</a:t>
            </a:r>
            <a:r>
              <a:rPr lang="zh-CN" altLang="en-US" dirty="0"/>
              <a:t>的非决策时间，其中</a:t>
            </a:r>
            <a:r>
              <a:rPr lang="en-IE" altLang="zh-CN" dirty="0"/>
              <a:t>220</a:t>
            </a:r>
            <a:r>
              <a:rPr lang="zh-CN" altLang="en-US" dirty="0"/>
              <a:t>来自感官，</a:t>
            </a:r>
            <a:r>
              <a:rPr lang="en-IE" altLang="zh-CN" dirty="0"/>
              <a:t>80</a:t>
            </a:r>
            <a:r>
              <a:rPr lang="zh-CN" altLang="en-US" dirty="0"/>
              <a:t>来自</a:t>
            </a:r>
            <a:r>
              <a:rPr lang="en-US" altLang="zh-CN" dirty="0"/>
              <a:t>motor</a:t>
            </a:r>
            <a:endParaRPr lang="en-IE" dirty="0"/>
          </a:p>
          <a:p>
            <a:pPr marL="0" lvl="0" indent="0" algn="l" rtl="0">
              <a:lnSpc>
                <a:spcPct val="100000"/>
              </a:lnSpc>
              <a:spcBef>
                <a:spcPts val="0"/>
              </a:spcBef>
              <a:spcAft>
                <a:spcPts val="0"/>
              </a:spcAft>
              <a:buSzPts val="140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18</a:t>
            </a:fld>
            <a:endParaRPr/>
          </a:p>
        </p:txBody>
      </p:sp>
    </p:spTree>
    <p:extLst>
      <p:ext uri="{BB962C8B-B14F-4D97-AF65-F5344CB8AC3E}">
        <p14:creationId xmlns:p14="http://schemas.microsoft.com/office/powerpoint/2010/main" val="3591324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zh-CN" altLang="en-US" dirty="0"/>
              <a:t>提出了</a:t>
            </a:r>
            <a:r>
              <a:rPr lang="en-IE" dirty="0"/>
              <a:t>Double threshold diffusion model,</a:t>
            </a:r>
            <a:r>
              <a:rPr lang="zh-CN" altLang="en-US" dirty="0"/>
              <a:t>有一个类似于</a:t>
            </a:r>
            <a:r>
              <a:rPr lang="en-US" altLang="zh-CN" dirty="0" err="1"/>
              <a:t>CoM</a:t>
            </a:r>
            <a:r>
              <a:rPr lang="zh-CN" altLang="en-US" dirty="0"/>
              <a:t>的边界</a:t>
            </a:r>
            <a:r>
              <a:rPr lang="en-US" altLang="zh-CN" dirty="0"/>
              <a:t>m</a:t>
            </a:r>
            <a:r>
              <a:rPr lang="zh-CN" altLang="en-US" dirty="0"/>
              <a:t>，到达会有</a:t>
            </a:r>
            <a:r>
              <a:rPr lang="en-US" altLang="zh-CN" dirty="0" err="1"/>
              <a:t>parial</a:t>
            </a:r>
            <a:r>
              <a:rPr lang="en-US" altLang="zh-CN" dirty="0"/>
              <a:t> burst. (</a:t>
            </a:r>
            <a:r>
              <a:rPr lang="zh-CN" altLang="en-US" dirty="0"/>
              <a:t>图</a:t>
            </a:r>
            <a:r>
              <a:rPr lang="en-US" altLang="zh-CN" dirty="0"/>
              <a:t>b)</a:t>
            </a:r>
            <a:r>
              <a:rPr lang="zh-CN" altLang="en-US" dirty="0"/>
              <a:t>也会有第二个边界类似</a:t>
            </a:r>
            <a:r>
              <a:rPr lang="en-US" altLang="zh-CN" dirty="0" err="1"/>
              <a:t>commiment</a:t>
            </a:r>
            <a:r>
              <a:rPr lang="zh-CN" altLang="en-US" dirty="0"/>
              <a:t>，到达没有回头路</a:t>
            </a:r>
            <a:endParaRPr lang="en-IE" altLang="zh-CN"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他们用的是</a:t>
            </a:r>
            <a:r>
              <a:rPr lang="en-IE" dirty="0"/>
              <a:t>Random dot motion task</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a:t>
            </a:r>
            <a:r>
              <a:rPr lang="en-US" altLang="zh-CN" dirty="0"/>
              <a:t>coherence </a:t>
            </a:r>
            <a:r>
              <a:rPr lang="zh-CN" altLang="en-US" dirty="0"/>
              <a:t>下降</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1.</a:t>
            </a:r>
            <a:r>
              <a:rPr lang="en-US" altLang="zh-CN" dirty="0"/>
              <a:t>PMT</a:t>
            </a:r>
            <a:r>
              <a:rPr lang="zh-CN" altLang="en-US" dirty="0"/>
              <a:t>和</a:t>
            </a:r>
            <a:r>
              <a:rPr lang="en-US" altLang="zh-CN" dirty="0"/>
              <a:t>MT </a:t>
            </a:r>
            <a:r>
              <a:rPr lang="zh-CN" altLang="en-US" dirty="0"/>
              <a:t>同步减少（图</a:t>
            </a:r>
            <a:r>
              <a:rPr lang="en-US" altLang="zh-CN" dirty="0"/>
              <a:t>c</a:t>
            </a:r>
            <a:r>
              <a:rPr lang="zh-CN" altLang="en-US" dirty="0"/>
              <a:t>）</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2. </a:t>
            </a:r>
            <a:r>
              <a:rPr lang="zh-CN" altLang="en-US" dirty="0"/>
              <a:t>漂移率与</a:t>
            </a:r>
            <a:r>
              <a:rPr lang="en-US" altLang="zh-CN" dirty="0"/>
              <a:t>DDM</a:t>
            </a:r>
            <a:r>
              <a:rPr lang="zh-CN" altLang="en-US" dirty="0"/>
              <a:t>模型一样来源证据强度</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3. </a:t>
            </a:r>
            <a:r>
              <a:rPr lang="en-US" altLang="zh-CN" dirty="0"/>
              <a:t>Partial burst</a:t>
            </a:r>
            <a:r>
              <a:rPr lang="zh-CN" altLang="en-US" dirty="0"/>
              <a:t>次数变多，因为更容易改变想法</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4.</a:t>
            </a:r>
            <a:r>
              <a:rPr lang="zh-CN" altLang="en-US" dirty="0"/>
              <a:t>第一次出现的</a:t>
            </a:r>
            <a:r>
              <a:rPr lang="en-US" altLang="zh-CN" dirty="0"/>
              <a:t>Partial burst</a:t>
            </a:r>
            <a:r>
              <a:rPr lang="zh-CN" altLang="en-US" dirty="0"/>
              <a:t>变晚，因为需要积累跟多时间</a:t>
            </a:r>
            <a:endParaRPr lang="en-IE" altLang="zh-CN" dirty="0"/>
          </a:p>
          <a:p>
            <a:endParaRPr lang="en-IE" dirty="0"/>
          </a:p>
          <a:p>
            <a:r>
              <a:rPr lang="zh-CN" altLang="en-US" dirty="0"/>
              <a:t>与</a:t>
            </a:r>
            <a:r>
              <a:rPr lang="en-US" altLang="zh-CN" dirty="0" err="1"/>
              <a:t>CoMs</a:t>
            </a:r>
            <a:r>
              <a:rPr lang="zh-CN" altLang="en-US" dirty="0"/>
              <a:t>有关，信息仍在被处理，并且可以推翻初始决策</a:t>
            </a:r>
            <a:endParaRPr lang="en-IE" dirty="0"/>
          </a:p>
          <a:p>
            <a:endParaRPr lang="en-IE" dirty="0"/>
          </a:p>
          <a:p>
            <a:r>
              <a:rPr lang="en-IE" dirty="0"/>
              <a:t>%%%%%%%%%%%%%%%%%%%%%%%%%%%%%%%%%%%%%%%%%%%%%%%%%%%%%%%%%%%%%%%%%%%%%%%%%%%%%%%%</a:t>
            </a:r>
          </a:p>
          <a:p>
            <a:pPr marL="228600" indent="-228600">
              <a:buAutoNum type="arabicPeriod"/>
            </a:pPr>
            <a:r>
              <a:rPr lang="en-US" dirty="0"/>
              <a:t>Mean PMT and mean MT should monotonically increase as motion coherence decreases.</a:t>
            </a:r>
            <a:endParaRPr lang="en-IE" dirty="0"/>
          </a:p>
          <a:p>
            <a:pPr marL="228600" indent="-228600">
              <a:buAutoNum type="arabicPeriod"/>
            </a:pPr>
            <a:r>
              <a:rPr lang="en-US" dirty="0"/>
              <a:t>drift rate, and should thus monotonically decrease as coherence decreases</a:t>
            </a:r>
            <a:endParaRPr lang="en-IE" dirty="0"/>
          </a:p>
          <a:p>
            <a:pPr marL="228600" indent="-228600">
              <a:buAutoNum type="arabicPeriod"/>
            </a:pPr>
            <a:r>
              <a:rPr lang="en-US" b="0" i="0" dirty="0">
                <a:effectLst/>
                <a:highlight>
                  <a:srgbClr val="FFFFFF"/>
                </a:highlight>
                <a:latin typeface="Arial" panose="020B0604020202020204" pitchFamily="34" charset="0"/>
              </a:rPr>
              <a:t>The proportion of trials featuring partial EMG bursts should increase as motion coherence decreases,</a:t>
            </a:r>
          </a:p>
          <a:p>
            <a:pPr marL="228600" indent="-228600">
              <a:buAutoNum type="arabicPeriod"/>
            </a:pPr>
            <a:r>
              <a:rPr lang="en-US" b="0" i="0" dirty="0">
                <a:effectLst/>
                <a:highlight>
                  <a:srgbClr val="FFFFFF"/>
                </a:highlight>
                <a:latin typeface="Arial" panose="020B0604020202020204" pitchFamily="34" charset="0"/>
              </a:rPr>
              <a:t>The latency of the first partial EMG burst should increase as motion coherence decreases</a:t>
            </a:r>
          </a:p>
          <a:p>
            <a:pPr marL="228600" indent="-228600">
              <a:buAutoNum type="arabicPeriod"/>
            </a:pPr>
            <a:endParaRPr lang="en-US" b="0" i="0" dirty="0">
              <a:effectLst/>
              <a:highlight>
                <a:srgbClr val="FFFFFF"/>
              </a:highlight>
              <a:latin typeface="Arial" panose="020B0604020202020204" pitchFamily="34" charset="0"/>
            </a:endParaRPr>
          </a:p>
          <a:p>
            <a:pPr marL="0" indent="0">
              <a:buNone/>
            </a:pPr>
            <a:r>
              <a:rPr lang="en-US" b="0" i="0" dirty="0">
                <a:effectLst/>
                <a:highlight>
                  <a:srgbClr val="FFFFFF"/>
                </a:highlight>
                <a:latin typeface="Arial" panose="020B0604020202020204" pitchFamily="34" charset="0"/>
              </a:rPr>
              <a:t>Similar to Change of mind ---</a:t>
            </a:r>
            <a:r>
              <a:rPr lang="en-US" sz="1200" dirty="0">
                <a:latin typeface="Arial" panose="020B0604020202020204" pitchFamily="34" charset="0"/>
                <a:cs typeface="Arial" panose="020B0604020202020204" pitchFamily="34" charset="0"/>
              </a:rPr>
              <a:t>information still in the processing pipeline at the time the initial decision is made to either reverse the initial decision</a:t>
            </a:r>
          </a:p>
          <a:p>
            <a:pPr marL="0" indent="0">
              <a:buNone/>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dirty="0">
                <a:effectLst/>
                <a:latin typeface="Arial" panose="020B0604020202020204" pitchFamily="34" charset="0"/>
                <a:cs typeface="Arial" panose="020B0604020202020204" pitchFamily="34" charset="0"/>
              </a:rPr>
              <a:t>nondecision time 300-400ms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highlight>
                  <a:srgbClr val="FFFFFF"/>
                </a:highlight>
                <a:latin typeface="Arial" panose="020B0604020202020204" pitchFamily="34" charset="0"/>
              </a:rPr>
              <a:t>220 </a:t>
            </a:r>
            <a:r>
              <a:rPr lang="en-US" b="0" i="0" dirty="0" err="1">
                <a:effectLst/>
                <a:highlight>
                  <a:srgbClr val="FFFFFF"/>
                </a:highlight>
                <a:latin typeface="Arial" panose="020B0604020202020204" pitchFamily="34" charset="0"/>
              </a:rPr>
              <a:t>ms</a:t>
            </a:r>
            <a:r>
              <a:rPr lang="en-US" b="0" i="0" dirty="0">
                <a:effectLst/>
                <a:highlight>
                  <a:srgbClr val="FFFFFF"/>
                </a:highlight>
                <a:latin typeface="Arial" panose="020B0604020202020204" pitchFamily="34" charset="0"/>
              </a:rPr>
              <a:t> for sensory delays and 80 </a:t>
            </a:r>
            <a:r>
              <a:rPr lang="en-US" b="0" i="0" dirty="0" err="1">
                <a:effectLst/>
                <a:highlight>
                  <a:srgbClr val="FFFFFF"/>
                </a:highlight>
                <a:latin typeface="Arial" panose="020B0604020202020204" pitchFamily="34" charset="0"/>
              </a:rPr>
              <a:t>ms</a:t>
            </a:r>
            <a:r>
              <a:rPr lang="en-US" b="0" i="0" dirty="0">
                <a:effectLst/>
                <a:highlight>
                  <a:srgbClr val="FFFFFF"/>
                </a:highlight>
                <a:latin typeface="Arial" panose="020B0604020202020204" pitchFamily="34" charset="0"/>
              </a:rPr>
              <a:t> for motor delays</a:t>
            </a:r>
            <a:endParaRPr lang="en-IE" sz="1200" b="0" i="0" dirty="0">
              <a:effectLst/>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140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19</a:t>
            </a:fld>
            <a:endParaRPr/>
          </a:p>
        </p:txBody>
      </p:sp>
    </p:spTree>
    <p:extLst>
      <p:ext uri="{BB962C8B-B14F-4D97-AF65-F5344CB8AC3E}">
        <p14:creationId xmlns:p14="http://schemas.microsoft.com/office/powerpoint/2010/main" val="478631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dirty="0"/>
              <a:t>我对人类生理电信号有热情，对计算模型也很感兴趣，所以我很幸运现在能能同时研究</a:t>
            </a:r>
            <a:r>
              <a:rPr lang="en-US" altLang="zh-CN" dirty="0"/>
              <a:t>EMG</a:t>
            </a:r>
            <a:r>
              <a:rPr lang="zh-CN" altLang="en-US" dirty="0"/>
              <a:t>和</a:t>
            </a:r>
            <a:r>
              <a:rPr lang="en-US" altLang="zh-CN" dirty="0"/>
              <a:t>EEG</a:t>
            </a:r>
            <a:r>
              <a:rPr lang="zh-CN" altLang="en-US" dirty="0"/>
              <a:t>两大部分</a:t>
            </a:r>
            <a:r>
              <a:rPr lang="en-IE" altLang="zh-CN" dirty="0"/>
              <a:t>,</a:t>
            </a:r>
            <a:r>
              <a:rPr lang="zh-CN" altLang="en-US" dirty="0"/>
              <a:t>并学习最</a:t>
            </a:r>
            <a:r>
              <a:rPr lang="en-US" altLang="zh-CN" dirty="0"/>
              <a:t>authoritative</a:t>
            </a:r>
            <a:r>
              <a:rPr lang="zh-CN" altLang="en-US" dirty="0"/>
              <a:t>的模型</a:t>
            </a:r>
            <a:endParaRPr lang="en-IE" altLang="zh-CN" dirty="0"/>
          </a:p>
          <a:p>
            <a:endParaRPr lang="en-IE" altLang="zh-CN" dirty="0"/>
          </a:p>
          <a:p>
            <a:r>
              <a:rPr lang="zh-CN" altLang="en-US" dirty="0"/>
              <a:t>我最后一年项目和</a:t>
            </a:r>
            <a:r>
              <a:rPr lang="en-US" altLang="zh-CN" dirty="0"/>
              <a:t>Simon</a:t>
            </a:r>
            <a:r>
              <a:rPr lang="zh-CN" altLang="en-US" dirty="0"/>
              <a:t>和</a:t>
            </a:r>
            <a:r>
              <a:rPr lang="en-US" altLang="zh-CN" dirty="0"/>
              <a:t>Elisabeth </a:t>
            </a:r>
            <a:r>
              <a:rPr lang="zh-CN" altLang="en-US" dirty="0"/>
              <a:t>学</a:t>
            </a:r>
            <a:r>
              <a:rPr lang="en-GB" sz="1200" dirty="0"/>
              <a:t>leaky accumulation </a:t>
            </a:r>
            <a:r>
              <a:rPr lang="en-US" altLang="zh-CN" sz="1200" dirty="0"/>
              <a:t>in stable and volatile environment</a:t>
            </a:r>
            <a:r>
              <a:rPr lang="zh-CN" altLang="en-US" sz="1200" dirty="0"/>
              <a:t>。然后去</a:t>
            </a:r>
            <a:r>
              <a:rPr lang="en-US" altLang="zh-CN" sz="1200" dirty="0"/>
              <a:t>London</a:t>
            </a:r>
            <a:r>
              <a:rPr lang="zh-CN" altLang="en-US" sz="1200" dirty="0"/>
              <a:t>用</a:t>
            </a:r>
            <a:r>
              <a:rPr lang="en-US" altLang="zh-CN" sz="1200" dirty="0"/>
              <a:t>EEG hyper-scanning </a:t>
            </a:r>
            <a:r>
              <a:rPr lang="zh-CN" altLang="en-US" sz="1200" dirty="0"/>
              <a:t>做</a:t>
            </a:r>
            <a:r>
              <a:rPr lang="en-US" altLang="zh-CN" sz="1200" dirty="0"/>
              <a:t>haptic communication/social interaction</a:t>
            </a:r>
            <a:r>
              <a:rPr lang="zh-CN" altLang="en-US" sz="1200" dirty="0"/>
              <a:t>的研究。（我会用一张</a:t>
            </a:r>
            <a:r>
              <a:rPr lang="en-US" altLang="zh-CN" sz="1200" dirty="0"/>
              <a:t>slide</a:t>
            </a:r>
            <a:r>
              <a:rPr lang="zh-CN" altLang="en-US" sz="1200" dirty="0"/>
              <a:t>总结前两个</a:t>
            </a:r>
            <a:r>
              <a:rPr lang="en-US" altLang="zh-CN" sz="1200" dirty="0"/>
              <a:t>projects</a:t>
            </a:r>
            <a:r>
              <a:rPr lang="zh-CN" altLang="en-US" sz="1200" dirty="0"/>
              <a:t>）</a:t>
            </a:r>
            <a:endParaRPr lang="en-IE" altLang="zh-CN" sz="1200" dirty="0"/>
          </a:p>
          <a:p>
            <a:endParaRPr lang="en-I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现在跟着</a:t>
            </a:r>
            <a:r>
              <a:rPr lang="en-US" altLang="zh-CN" sz="1200" dirty="0"/>
              <a:t>Elaine</a:t>
            </a:r>
            <a:r>
              <a:rPr lang="zh-CN" altLang="en-US" sz="1200" dirty="0"/>
              <a:t>和</a:t>
            </a:r>
            <a:r>
              <a:rPr lang="en-US" altLang="zh-CN" sz="1200" dirty="0"/>
              <a:t>Simon</a:t>
            </a:r>
            <a:r>
              <a:rPr lang="zh-CN" altLang="en-US" sz="1200" dirty="0"/>
              <a:t>从一月开始做这个</a:t>
            </a:r>
            <a:r>
              <a:rPr lang="en-US" altLang="zh-CN" sz="1200" dirty="0"/>
              <a:t>new promising project</a:t>
            </a:r>
            <a:r>
              <a:rPr lang="zh-CN" altLang="en-US" sz="1200" dirty="0"/>
              <a:t>。</a:t>
            </a:r>
            <a:r>
              <a:rPr lang="zh-CN" altLang="en-US" dirty="0"/>
              <a:t>关于不同 </a:t>
            </a:r>
            <a:r>
              <a:rPr lang="en-US" sz="1200" dirty="0"/>
              <a:t>response effector </a:t>
            </a:r>
            <a:r>
              <a:rPr lang="zh-CN" altLang="en-US" sz="1200" dirty="0"/>
              <a:t>对决策适应的影响，因为大脑的一大特征是对不断变化的环境是实时适应的，</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所以我主要讨论我现在学习的课题，</a:t>
            </a:r>
            <a:r>
              <a:rPr lang="zh-CN" altLang="en-US" sz="1200" dirty="0"/>
              <a:t>主要关于文献的总结，任何建议都会十分有帮助，请在任何时候打断，纠正不对的东西在</a:t>
            </a:r>
            <a:r>
              <a:rPr lang="en-US" altLang="zh-CN" sz="1200" dirty="0"/>
              <a:t>slide</a:t>
            </a:r>
            <a:r>
              <a:rPr lang="zh-CN" altLang="en-US" sz="1200" dirty="0"/>
              <a:t>上，值得更深入的研究的点</a:t>
            </a:r>
            <a:endParaRPr lang="en-IE" altLang="zh-CN" sz="1200" dirty="0"/>
          </a:p>
          <a:p>
            <a:endParaRPr lang="en-IE" altLang="zh-CN" dirty="0"/>
          </a:p>
          <a:p>
            <a:r>
              <a:rPr lang="zh-CN" altLang="en-US" dirty="0"/>
              <a:t>方法和文献分为</a:t>
            </a:r>
            <a:r>
              <a:rPr lang="en-US" altLang="zh-CN" dirty="0"/>
              <a:t>EEG part</a:t>
            </a:r>
            <a:r>
              <a:rPr lang="zh-CN" altLang="en-US" dirty="0"/>
              <a:t>和</a:t>
            </a:r>
            <a:r>
              <a:rPr lang="en-US" altLang="zh-CN" dirty="0"/>
              <a:t>EMG part</a:t>
            </a:r>
          </a:p>
          <a:p>
            <a:endParaRPr lang="en-US" dirty="0"/>
          </a:p>
          <a:p>
            <a:r>
              <a:rPr lang="zh-CN" altLang="en-US" dirty="0"/>
              <a:t>这是主要的结构</a:t>
            </a:r>
            <a:endParaRPr lang="en-IE" dirty="0"/>
          </a:p>
        </p:txBody>
      </p:sp>
      <p:sp>
        <p:nvSpPr>
          <p:cNvPr id="162" name="Google Shape;1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zh-CN" altLang="en-US" dirty="0"/>
              <a:t>也搜了</a:t>
            </a:r>
            <a:r>
              <a:rPr lang="en-US" altLang="zh-CN" dirty="0"/>
              <a:t>EMG</a:t>
            </a:r>
            <a:r>
              <a:rPr lang="zh-CN" altLang="en-US" dirty="0"/>
              <a:t>分析方法，主要成分在</a:t>
            </a:r>
            <a:r>
              <a:rPr lang="en-IE" altLang="zh-CN" dirty="0"/>
              <a:t>20-450</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zh-CN" altLang="en-US" dirty="0"/>
              <a:t>粉红色是处理后的 </a:t>
            </a:r>
            <a:endParaRPr lang="en-IE"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zh-CN" altLang="en-US" dirty="0"/>
              <a:t>取</a:t>
            </a:r>
            <a:r>
              <a:rPr lang="en-US" altLang="zh-CN" dirty="0"/>
              <a:t>rest</a:t>
            </a:r>
            <a:r>
              <a:rPr lang="zh-CN" altLang="en-US" dirty="0"/>
              <a:t>期 的</a:t>
            </a:r>
            <a:r>
              <a:rPr lang="en-IE" altLang="zh-CN" dirty="0"/>
              <a:t>3</a:t>
            </a:r>
            <a:r>
              <a:rPr lang="en-US" altLang="zh-CN" dirty="0"/>
              <a:t>sigma</a:t>
            </a:r>
            <a:r>
              <a:rPr lang="zh-CN" altLang="en-US" dirty="0"/>
              <a:t>来绘制</a:t>
            </a:r>
            <a:r>
              <a:rPr lang="en-US" altLang="zh-CN" dirty="0"/>
              <a:t>envelope</a:t>
            </a:r>
            <a:endParaRPr lang="en-IE"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dirty="0"/>
              <a:t>89.7%</a:t>
            </a:r>
            <a:r>
              <a:rPr lang="zh-CN" altLang="en-US" dirty="0"/>
              <a:t>的噪声被过滤，留下噪声</a:t>
            </a:r>
            <a:r>
              <a:rPr lang="en-IE" altLang="zh-CN" dirty="0"/>
              <a:t>+</a:t>
            </a:r>
            <a:r>
              <a:rPr lang="zh-CN" altLang="en-US" dirty="0"/>
              <a:t>信号</a:t>
            </a:r>
            <a:endParaRPr lang="en-IE"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en-IE"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zh-CN" altLang="en-US" dirty="0"/>
              <a:t>但是第一个问题是对小信号不敏感（深蓝色图）</a:t>
            </a:r>
            <a:endParaRPr lang="en-IE" altLang="zh-CN"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zh-CN" altLang="en-US" dirty="0"/>
              <a:t>第二个是起始时间不准确（深蓝色图）</a:t>
            </a:r>
            <a:endParaRPr lang="en-IE"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dirty="0"/>
              <a:t>9.7% of noise sample will fall in this interval, any sample above will probably NOT be noise, but signal + noise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lang="en-US" altLang="zh-CN" dirty="0" err="1"/>
              <a:t>Tkeo</a:t>
            </a:r>
            <a:r>
              <a:rPr lang="en-US" altLang="zh-CN" dirty="0"/>
              <a:t> </a:t>
            </a:r>
            <a:r>
              <a:rPr lang="zh-CN" altLang="en-US" dirty="0"/>
              <a:t>新</a:t>
            </a:r>
            <a:r>
              <a:rPr lang="en-US" altLang="zh-CN" dirty="0"/>
              <a:t>EMG</a:t>
            </a:r>
            <a:r>
              <a:rPr lang="zh-CN" altLang="en-US" dirty="0"/>
              <a:t>方法 </a:t>
            </a:r>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lang="en-US" dirty="0"/>
          </a:p>
          <a:p>
            <a:pPr marL="0" lvl="0" indent="0" algn="l" rtl="0">
              <a:lnSpc>
                <a:spcPct val="100000"/>
              </a:lnSpc>
              <a:spcBef>
                <a:spcPts val="0"/>
              </a:spcBef>
              <a:spcAft>
                <a:spcPts val="0"/>
              </a:spcAft>
              <a:buSzPts val="140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20</a:t>
            </a:fld>
            <a:endParaRPr/>
          </a:p>
        </p:txBody>
      </p:sp>
    </p:spTree>
    <p:extLst>
      <p:ext uri="{BB962C8B-B14F-4D97-AF65-F5344CB8AC3E}">
        <p14:creationId xmlns:p14="http://schemas.microsoft.com/office/powerpoint/2010/main" val="2259191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ltLang="zh-CN" dirty="0"/>
              <a:t>EMG</a:t>
            </a:r>
            <a:r>
              <a:rPr lang="zh-CN" altLang="en-US" dirty="0"/>
              <a:t>的主要问题是</a:t>
            </a:r>
            <a:r>
              <a:rPr lang="en-US" altLang="zh-CN" dirty="0"/>
              <a:t>SNR</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TKEO</a:t>
            </a:r>
            <a:r>
              <a:rPr lang="zh-CN" altLang="en-US" dirty="0"/>
              <a:t>方法提高了边界的精度（看图对比）</a:t>
            </a:r>
            <a:endParaRPr lang="en-IE" altLang="zh-CN" dirty="0"/>
          </a:p>
          <a:p>
            <a:r>
              <a:rPr lang="en-IE" altLang="zh-CN" dirty="0"/>
              <a:t>, </a:t>
            </a:r>
            <a:r>
              <a:rPr lang="zh-CN" altLang="en-US" dirty="0"/>
              <a:t>通过瞬时</a:t>
            </a:r>
            <a:r>
              <a:rPr lang="en-US" altLang="zh-CN" dirty="0"/>
              <a:t>amplitude</a:t>
            </a:r>
            <a:r>
              <a:rPr lang="zh-CN" altLang="en-US" dirty="0"/>
              <a:t>和功率计算</a:t>
            </a:r>
            <a:r>
              <a:rPr lang="en-US" altLang="zh-CN" dirty="0"/>
              <a:t>energy</a:t>
            </a:r>
          </a:p>
          <a:p>
            <a:r>
              <a:rPr lang="zh-CN" altLang="en-US" dirty="0"/>
              <a:t>原理是收缩时肌肉细胞膜的去极化引起快速的</a:t>
            </a:r>
            <a:r>
              <a:rPr lang="en-US" altLang="zh-CN" dirty="0"/>
              <a:t>amplitude</a:t>
            </a:r>
            <a:r>
              <a:rPr lang="zh-CN" altLang="en-US" dirty="0"/>
              <a:t>和功率的波动</a:t>
            </a:r>
            <a:endParaRPr lang="en-IE" altLang="zh-CN" dirty="0"/>
          </a:p>
          <a:p>
            <a:endParaRPr lang="en-IE" altLang="zh-CN" dirty="0"/>
          </a:p>
          <a:p>
            <a:r>
              <a:rPr lang="zh-CN" altLang="en-US" dirty="0"/>
              <a:t>虽然解决了</a:t>
            </a:r>
            <a:r>
              <a:rPr lang="en-US" altLang="zh-CN" dirty="0"/>
              <a:t>SNR,</a:t>
            </a:r>
            <a:r>
              <a:rPr lang="zh-CN" altLang="en-US" dirty="0"/>
              <a:t>但是对皮肤伪影很敏感，在</a:t>
            </a:r>
            <a:r>
              <a:rPr lang="en-US" altLang="zh-CN" dirty="0"/>
              <a:t>FDI</a:t>
            </a:r>
            <a:r>
              <a:rPr lang="zh-CN" altLang="en-US" dirty="0"/>
              <a:t>的条件下（用力维持时）， 用熵的方法更合适</a:t>
            </a:r>
            <a:endParaRPr lang="en-IE" altLang="zh-CN" dirty="0"/>
          </a:p>
          <a:p>
            <a:endParaRPr lang="en-IE" altLang="zh-CN" dirty="0"/>
          </a:p>
          <a:p>
            <a:endParaRPr lang="en-IE" altLang="zh-CN" dirty="0"/>
          </a:p>
          <a:p>
            <a:endParaRPr lang="en-IE" altLang="zh-CN" dirty="0"/>
          </a:p>
          <a:p>
            <a:r>
              <a:rPr lang="en-IE"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increases the detection accuracy of EMG burst boundaries.</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highlight>
                  <a:srgbClr val="FFFFFF"/>
                </a:highlight>
                <a:latin typeface="Cambria" panose="02040503050406030204" pitchFamily="18" charset="0"/>
              </a:rPr>
              <a:t>calculated energy is derived from instantaneous amplitude and instantaneous frequency of the signal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highlight>
                <a:srgbClr val="FFFFFF"/>
              </a:highlight>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highlight>
                  <a:srgbClr val="FFFFFF"/>
                </a:highlight>
                <a:latin typeface="Cambria" panose="02040503050406030204" pitchFamily="18" charset="0"/>
              </a:rPr>
              <a:t>depolarization of the muscle cell membrane during contraction produces rapid fluctuations in signal’s amplitude and frequency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highlight>
                <a:srgbClr val="FFFFFF"/>
              </a:highlight>
              <a:latin typeface="Cambria" panose="02040503050406030204" pitchFamily="18" charset="0"/>
            </a:endParaRPr>
          </a:p>
          <a:p>
            <a:pPr marL="0" lvl="0" indent="0" algn="l" rtl="0">
              <a:lnSpc>
                <a:spcPct val="100000"/>
              </a:lnSpc>
              <a:spcBef>
                <a:spcPts val="0"/>
              </a:spcBef>
              <a:spcAft>
                <a:spcPts val="0"/>
              </a:spcAft>
              <a:buSzPts val="140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21</a:t>
            </a:fld>
            <a:endParaRPr/>
          </a:p>
        </p:txBody>
      </p:sp>
    </p:spTree>
    <p:extLst>
      <p:ext uri="{BB962C8B-B14F-4D97-AF65-F5344CB8AC3E}">
        <p14:creationId xmlns:p14="http://schemas.microsoft.com/office/powerpoint/2010/main" val="969731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IE" dirty="0"/>
              <a:t>https://www.sciencedirect.com/science/article/pii/S1050641112001150</a:t>
            </a:r>
          </a:p>
          <a:p>
            <a:r>
              <a:rPr lang="zh-CN" altLang="en-US" dirty="0"/>
              <a:t>这是比</a:t>
            </a:r>
            <a:r>
              <a:rPr lang="en-US" altLang="zh-CN" dirty="0"/>
              <a:t>sample </a:t>
            </a:r>
            <a:r>
              <a:rPr lang="zh-CN" altLang="en-US" dirty="0"/>
              <a:t>熵升级一次的，</a:t>
            </a:r>
            <a:r>
              <a:rPr lang="en-IE" altLang="zh-CN" dirty="0"/>
              <a:t>2007</a:t>
            </a:r>
            <a:r>
              <a:rPr lang="zh-CN" altLang="en-US" dirty="0"/>
              <a:t>年的算法。近似熵是随古老的没优化版本</a:t>
            </a:r>
            <a:endParaRPr lang="en-IE" altLang="zh-CN" dirty="0"/>
          </a:p>
          <a:p>
            <a:endParaRPr lang="en-IE" dirty="0"/>
          </a:p>
          <a:p>
            <a:r>
              <a:rPr lang="zh-CN" altLang="en-US" dirty="0"/>
              <a:t>原理是评价波形前后混乱程度，（模式的重复性）</a:t>
            </a:r>
            <a:endParaRPr lang="en-IE" altLang="zh-CN" dirty="0"/>
          </a:p>
          <a:p>
            <a:r>
              <a:rPr lang="zh-CN" altLang="en-US" dirty="0"/>
              <a:t>先粗粒化后选择维度，二维的例子，</a:t>
            </a:r>
            <a:r>
              <a:rPr lang="en-US" altLang="zh-CN" dirty="0"/>
              <a:t>r</a:t>
            </a:r>
            <a:r>
              <a:rPr lang="zh-CN" altLang="en-US" dirty="0"/>
              <a:t>代表近似的值，区间内认为相同。</a:t>
            </a:r>
            <a:endParaRPr lang="en-IE" altLang="zh-CN" dirty="0"/>
          </a:p>
          <a:p>
            <a:r>
              <a:rPr lang="en-US" altLang="zh-CN" dirty="0"/>
              <a:t>Sample</a:t>
            </a:r>
            <a:r>
              <a:rPr lang="zh-CN" altLang="en-US" dirty="0"/>
              <a:t>用了自身比较，</a:t>
            </a:r>
            <a:r>
              <a:rPr lang="en-US" altLang="zh-CN" dirty="0"/>
              <a:t>Fuzzy</a:t>
            </a:r>
            <a:r>
              <a:rPr lang="zh-CN" altLang="en-US" dirty="0"/>
              <a:t>加入了一个</a:t>
            </a:r>
            <a:r>
              <a:rPr lang="en-IE" altLang="zh-CN" dirty="0"/>
              <a:t>0.8</a:t>
            </a:r>
            <a:r>
              <a:rPr lang="en-US" altLang="zh-CN" dirty="0"/>
              <a:t>yes 0.2 no</a:t>
            </a:r>
            <a:r>
              <a:rPr lang="zh-CN" altLang="en-US" dirty="0"/>
              <a:t>。</a:t>
            </a:r>
            <a:endParaRPr lang="en-IE" altLang="zh-CN" dirty="0"/>
          </a:p>
          <a:p>
            <a:endParaRPr lang="en-IE" altLang="zh-CN" dirty="0"/>
          </a:p>
          <a:p>
            <a:r>
              <a:rPr lang="zh-CN" altLang="en-US" dirty="0"/>
              <a:t>在适合</a:t>
            </a:r>
            <a:r>
              <a:rPr lang="en-US" altLang="zh-CN" dirty="0"/>
              <a:t>SNR</a:t>
            </a:r>
            <a:r>
              <a:rPr lang="zh-CN" altLang="en-US" dirty="0"/>
              <a:t>的同时，可以适用于很小的数据集，和最少</a:t>
            </a:r>
            <a:r>
              <a:rPr lang="en-IE" altLang="zh-CN" dirty="0"/>
              <a:t>200</a:t>
            </a:r>
            <a:r>
              <a:rPr lang="zh-CN" altLang="en-US" dirty="0"/>
              <a:t>个数据点，很短的</a:t>
            </a:r>
            <a:r>
              <a:rPr lang="en-US" altLang="zh-CN" dirty="0"/>
              <a:t>trial</a:t>
            </a:r>
            <a:r>
              <a:rPr lang="zh-CN" altLang="en-US" dirty="0"/>
              <a:t>。且对</a:t>
            </a:r>
            <a:r>
              <a:rPr lang="en-US" altLang="zh-CN" dirty="0" err="1"/>
              <a:t>atifacts</a:t>
            </a:r>
            <a:r>
              <a:rPr lang="zh-CN" altLang="en-US" dirty="0"/>
              <a:t>有抗性</a:t>
            </a:r>
            <a:endParaRPr lang="en-IE" altLang="zh-CN" dirty="0"/>
          </a:p>
          <a:p>
            <a:r>
              <a:rPr lang="zh-CN" altLang="en-US" dirty="0"/>
              <a:t>滑动窗口可以很灵敏的检测出</a:t>
            </a:r>
            <a:r>
              <a:rPr lang="en-US" altLang="zh-CN" dirty="0" err="1"/>
              <a:t>parial</a:t>
            </a:r>
            <a:r>
              <a:rPr lang="en-US" altLang="zh-CN" dirty="0"/>
              <a:t> burst</a:t>
            </a:r>
            <a:endParaRPr lang="en-IE" altLang="zh-CN" dirty="0"/>
          </a:p>
          <a:p>
            <a:endParaRPr lang="en-IE" altLang="zh-CN" dirty="0"/>
          </a:p>
          <a:p>
            <a:endParaRPr lang="en-IE" altLang="zh-CN" dirty="0"/>
          </a:p>
          <a:p>
            <a:r>
              <a:rPr lang="en-IE" dirty="0"/>
              <a:t>%%%%%%%%%%%%%%%%%%%%%%%%</a:t>
            </a:r>
          </a:p>
          <a:p>
            <a:endParaRPr lang="en-IE" dirty="0"/>
          </a:p>
          <a:p>
            <a:endParaRPr lang="en-IE" dirty="0"/>
          </a:p>
          <a:p>
            <a:endParaRPr lang="en-IE" dirty="0"/>
          </a:p>
          <a:p>
            <a:r>
              <a:rPr lang="zh-CN" altLang="en-US" dirty="0"/>
              <a:t>从原理上能看出来，这三个数据都是评价波形前后部分之间的混乱程度的。所以这三个数据都是评价波形前后重复性的，也就是频率。熵越大，波形中各个频率越多，熵越小，波形中乱七八糟的频率越小。</a:t>
            </a:r>
          </a:p>
          <a:p>
            <a:r>
              <a:rPr lang="zh-CN" altLang="en-US" dirty="0"/>
              <a:t>三个之间的区别的话</a:t>
            </a:r>
          </a:p>
          <a:p>
            <a:r>
              <a:rPr lang="zh-CN" altLang="en-US" dirty="0">
                <a:hlinkClick r:id="rId3"/>
              </a:rPr>
              <a:t>近似熵</a:t>
            </a:r>
            <a:r>
              <a:rPr lang="zh-CN" altLang="en-US" dirty="0"/>
              <a:t>，</a:t>
            </a:r>
            <a:r>
              <a:rPr lang="en-US" altLang="zh-CN" dirty="0"/>
              <a:t>1991</a:t>
            </a:r>
            <a:r>
              <a:rPr lang="zh-CN" altLang="en-US" dirty="0"/>
              <a:t>年的算法。</a:t>
            </a:r>
          </a:p>
          <a:p>
            <a:r>
              <a:rPr lang="zh-CN" altLang="en-US" dirty="0">
                <a:hlinkClick r:id="rId4"/>
              </a:rPr>
              <a:t>样本熵</a:t>
            </a:r>
            <a:r>
              <a:rPr lang="zh-CN" altLang="en-US" dirty="0"/>
              <a:t>，</a:t>
            </a:r>
            <a:r>
              <a:rPr lang="en-US" altLang="zh-CN" dirty="0"/>
              <a:t>2000</a:t>
            </a:r>
            <a:r>
              <a:rPr lang="zh-CN" altLang="en-US" dirty="0"/>
              <a:t>年的算法。近似熵在比较的时候有一个自身比较的数值在里面，这个算法优化了。</a:t>
            </a:r>
          </a:p>
          <a:p>
            <a:r>
              <a:rPr lang="zh-CN" altLang="en-US" dirty="0"/>
              <a:t>模糊熵，</a:t>
            </a:r>
            <a:r>
              <a:rPr lang="en-US" altLang="zh-CN" dirty="0"/>
              <a:t>2007</a:t>
            </a:r>
            <a:r>
              <a:rPr lang="zh-CN" altLang="en-US" dirty="0"/>
              <a:t>年的算法。前面两个算法在评价时加入了一个阈值：大于阈值就混乱，小于就不混乱。模糊熵加入了一个</a:t>
            </a:r>
            <a:r>
              <a:rPr lang="en-US" altLang="zh-CN" dirty="0"/>
              <a:t>fuzzy</a:t>
            </a:r>
            <a:r>
              <a:rPr lang="zh-CN" altLang="en-US" dirty="0"/>
              <a:t>的思想在里面。更科学一些。</a:t>
            </a:r>
          </a:p>
          <a:p>
            <a:r>
              <a:rPr lang="zh-CN" altLang="en-US" dirty="0"/>
              <a:t>啥叫</a:t>
            </a:r>
            <a:r>
              <a:rPr lang="en-US" altLang="zh-CN" dirty="0"/>
              <a:t>fuzzy</a:t>
            </a:r>
            <a:r>
              <a:rPr lang="zh-CN" altLang="en-US" dirty="0"/>
              <a:t>，就比如说，原来分男女，只有 是 或者 不是 这种。现在加入了模糊思想，就告诉你，这货有</a:t>
            </a:r>
            <a:r>
              <a:rPr lang="en-US" altLang="zh-CN" dirty="0"/>
              <a:t>0.8</a:t>
            </a:r>
            <a:r>
              <a:rPr lang="zh-CN" altLang="en-US" dirty="0"/>
              <a:t>的概率是男的，有</a:t>
            </a:r>
            <a:r>
              <a:rPr lang="en-US" altLang="zh-CN" dirty="0"/>
              <a:t>0.2</a:t>
            </a:r>
            <a:r>
              <a:rPr lang="zh-CN" altLang="en-US" dirty="0"/>
              <a:t>的概率是女的这种。这种软分类其实更科学的。更多的可以参考</a:t>
            </a:r>
            <a:r>
              <a:rPr lang="en-US" altLang="zh-CN" dirty="0"/>
              <a:t>fuzzy c means</a:t>
            </a:r>
            <a:r>
              <a:rPr lang="zh-CN" altLang="en-US" dirty="0"/>
              <a:t>算法。</a:t>
            </a:r>
          </a:p>
          <a:p>
            <a:pPr lvl="1"/>
            <a:r>
              <a:rPr lang="en-US" sz="1200" dirty="0"/>
              <a:t>a new measure of time series </a:t>
            </a:r>
          </a:p>
          <a:p>
            <a:pPr marL="914400" lvl="1" indent="-457200">
              <a:buFont typeface="+mj-lt"/>
              <a:buAutoNum type="arabicPeriod"/>
            </a:pPr>
            <a:r>
              <a:rPr lang="en-IE" sz="1200" dirty="0"/>
              <a:t>robustness to noise</a:t>
            </a:r>
          </a:p>
          <a:p>
            <a:pPr marL="914400" lvl="1" indent="-457200">
              <a:buFont typeface="+mj-lt"/>
              <a:buAutoNum type="arabicPeriod"/>
            </a:pPr>
            <a:r>
              <a:rPr lang="en-US" sz="1200" dirty="0"/>
              <a:t>converge for small sample size</a:t>
            </a:r>
            <a:endParaRPr lang="en-IE" sz="1200" dirty="0"/>
          </a:p>
          <a:p>
            <a:pPr marL="914400" lvl="1" indent="-457200">
              <a:buFont typeface="+mj-lt"/>
              <a:buAutoNum type="arabicPeriod"/>
            </a:pPr>
            <a:r>
              <a:rPr lang="en-IE" sz="1200" dirty="0"/>
              <a:t>good for short trial (&lt;5s)</a:t>
            </a:r>
          </a:p>
          <a:p>
            <a:pPr marL="0" lvl="0" indent="0" algn="l" rtl="0">
              <a:lnSpc>
                <a:spcPct val="100000"/>
              </a:lnSpc>
              <a:spcBef>
                <a:spcPts val="0"/>
              </a:spcBef>
              <a:spcAft>
                <a:spcPts val="0"/>
              </a:spcAft>
              <a:buSzPts val="140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22</a:t>
            </a:fld>
            <a:endParaRPr/>
          </a:p>
        </p:txBody>
      </p:sp>
    </p:spTree>
    <p:extLst>
      <p:ext uri="{BB962C8B-B14F-4D97-AF65-F5344CB8AC3E}">
        <p14:creationId xmlns:p14="http://schemas.microsoft.com/office/powerpoint/2010/main" val="834140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IE" sz="1200" b="0" i="0" dirty="0">
                <a:effectLst/>
                <a:latin typeface="Arial" panose="020B0604020202020204" pitchFamily="34" charset="0"/>
              </a:rPr>
              <a:t>1, </a:t>
            </a:r>
            <a:r>
              <a:rPr lang="zh-CN" altLang="en-US" sz="1200" b="0" i="0" dirty="0">
                <a:effectLst/>
                <a:latin typeface="Arial" panose="020B0604020202020204" pitchFamily="34" charset="0"/>
              </a:rPr>
              <a:t>从物理不同推断</a:t>
            </a:r>
            <a:r>
              <a:rPr lang="en-IE" altLang="zh-CN" sz="1200" b="0" i="0" dirty="0">
                <a:effectLst/>
                <a:latin typeface="Arial" panose="020B0604020202020204" pitchFamily="34" charset="0"/>
              </a:rPr>
              <a:t>biceps</a:t>
            </a:r>
            <a:r>
              <a:rPr lang="zh-CN" altLang="en-US" sz="1200" b="0" i="0" dirty="0">
                <a:effectLst/>
                <a:latin typeface="Arial" panose="020B0604020202020204" pitchFamily="34" charset="0"/>
              </a:rPr>
              <a:t> 更偏向</a:t>
            </a:r>
            <a:r>
              <a:rPr lang="en-US" altLang="zh-CN" sz="1200" b="0" i="0" dirty="0" err="1">
                <a:effectLst/>
                <a:latin typeface="Arial" panose="020B0604020202020204" pitchFamily="34" charset="0"/>
              </a:rPr>
              <a:t>serieal</a:t>
            </a:r>
            <a:r>
              <a:rPr lang="en-IE" altLang="zh-CN" sz="1200" b="0" i="0" dirty="0">
                <a:effectLst/>
                <a:latin typeface="Arial" panose="020B0604020202020204" pitchFamily="34" charset="0"/>
              </a:rPr>
              <a:t>.</a:t>
            </a:r>
            <a:r>
              <a:rPr lang="zh-CN" altLang="en-US" sz="1200" b="0" i="0" dirty="0">
                <a:effectLst/>
                <a:latin typeface="Arial" panose="020B0604020202020204" pitchFamily="34" charset="0"/>
              </a:rPr>
              <a:t> 可以用</a:t>
            </a:r>
            <a:r>
              <a:rPr lang="en-US" altLang="zh-CN" sz="1200" b="0" i="0" dirty="0" err="1">
                <a:effectLst/>
                <a:latin typeface="Arial" panose="020B0604020202020204" pitchFamily="34" charset="0"/>
              </a:rPr>
              <a:t>CoM</a:t>
            </a:r>
            <a:r>
              <a:rPr lang="zh-CN" altLang="en-US" sz="1200" b="0" i="0" dirty="0">
                <a:effectLst/>
                <a:latin typeface="Arial" panose="020B0604020202020204" pitchFamily="34" charset="0"/>
              </a:rPr>
              <a:t>解释</a:t>
            </a:r>
            <a:endParaRPr lang="en-US" altLang="zh-CN" sz="1200" b="0" i="0" dirty="0">
              <a:effectLst/>
              <a:latin typeface="Arial" panose="020B0604020202020204" pitchFamily="34" charset="0"/>
            </a:endParaRPr>
          </a:p>
          <a:p>
            <a:r>
              <a:rPr lang="en-US" altLang="zh-CN" sz="1200" b="0" i="0" dirty="0">
                <a:effectLst/>
                <a:latin typeface="Arial" panose="020B0604020202020204" pitchFamily="34" charset="0"/>
              </a:rPr>
              <a:t>2. </a:t>
            </a:r>
            <a:r>
              <a:rPr lang="zh-CN" altLang="en-US" sz="1200" b="0" i="0" dirty="0">
                <a:effectLst/>
                <a:latin typeface="Arial" panose="020B0604020202020204" pitchFamily="34" charset="0"/>
              </a:rPr>
              <a:t>与</a:t>
            </a:r>
            <a:r>
              <a:rPr lang="en-US" altLang="zh-CN" sz="1200" b="0" i="0" dirty="0">
                <a:effectLst/>
                <a:latin typeface="Arial" panose="020B0604020202020204" pitchFamily="34" charset="0"/>
              </a:rPr>
              <a:t>motor preparation</a:t>
            </a:r>
            <a:r>
              <a:rPr lang="zh-CN" altLang="en-US" sz="1200" b="0" i="0" dirty="0">
                <a:effectLst/>
                <a:latin typeface="Arial" panose="020B0604020202020204" pitchFamily="34" charset="0"/>
              </a:rPr>
              <a:t>不同，</a:t>
            </a:r>
            <a:r>
              <a:rPr lang="en-US" altLang="zh-CN" sz="1200" b="0" i="0" dirty="0">
                <a:effectLst/>
                <a:latin typeface="Arial" panose="020B0604020202020204" pitchFamily="34" charset="0"/>
              </a:rPr>
              <a:t>EMG</a:t>
            </a:r>
            <a:r>
              <a:rPr lang="zh-CN" altLang="en-US" sz="1200" b="0" i="0" dirty="0">
                <a:effectLst/>
                <a:latin typeface="Arial" panose="020B0604020202020204" pitchFamily="34" charset="0"/>
              </a:rPr>
              <a:t>层面的。需要</a:t>
            </a:r>
            <a:r>
              <a:rPr lang="en-IE" altLang="zh-CN" sz="1200" b="0" i="0" dirty="0">
                <a:effectLst/>
                <a:latin typeface="Arial" panose="020B0604020202020204" pitchFamily="34" charset="0"/>
              </a:rPr>
              <a:t>prior </a:t>
            </a:r>
            <a:r>
              <a:rPr lang="en-US" altLang="zh-CN" sz="1200" b="0" i="0" dirty="0">
                <a:effectLst/>
                <a:latin typeface="Arial" panose="020B0604020202020204" pitchFamily="34" charset="0"/>
              </a:rPr>
              <a:t>property</a:t>
            </a:r>
            <a:r>
              <a:rPr lang="zh-CN" altLang="en-US" sz="1200" b="0" i="0" dirty="0">
                <a:effectLst/>
                <a:latin typeface="Arial" panose="020B0604020202020204" pitchFamily="34" charset="0"/>
              </a:rPr>
              <a:t>有关的实验 （分离</a:t>
            </a:r>
            <a:r>
              <a:rPr lang="en-IE" altLang="zh-CN" sz="1200" b="0" i="0" dirty="0">
                <a:effectLst/>
                <a:latin typeface="Arial" panose="020B0604020202020204" pitchFamily="34" charset="0"/>
              </a:rPr>
              <a:t>motor </a:t>
            </a:r>
            <a:r>
              <a:rPr lang="zh-CN" altLang="en-US" sz="1200" b="0" i="0" dirty="0">
                <a:effectLst/>
                <a:latin typeface="Arial" panose="020B0604020202020204" pitchFamily="34" charset="0"/>
              </a:rPr>
              <a:t>和</a:t>
            </a:r>
            <a:r>
              <a:rPr lang="en-US" altLang="zh-CN" sz="1200" b="0" i="0" dirty="0">
                <a:effectLst/>
                <a:latin typeface="Arial" panose="020B0604020202020204" pitchFamily="34" charset="0"/>
              </a:rPr>
              <a:t>decision</a:t>
            </a:r>
            <a:r>
              <a:rPr lang="zh-CN" altLang="en-US" sz="1200" b="0" i="0" dirty="0">
                <a:effectLst/>
                <a:latin typeface="Arial" panose="020B0604020202020204" pitchFamily="34" charset="0"/>
              </a:rPr>
              <a:t>）</a:t>
            </a:r>
            <a:endParaRPr lang="en-IE" altLang="zh-CN" sz="1200" b="0" i="0" dirty="0">
              <a:effectLst/>
              <a:latin typeface="Arial" panose="020B0604020202020204" pitchFamily="34" charset="0"/>
            </a:endParaRPr>
          </a:p>
          <a:p>
            <a:r>
              <a:rPr lang="en-IE" sz="1200" b="0" i="0" dirty="0">
                <a:effectLst/>
                <a:latin typeface="Arial" panose="020B0604020202020204" pitchFamily="34" charset="0"/>
              </a:rPr>
              <a:t>3.</a:t>
            </a:r>
            <a:r>
              <a:rPr lang="zh-CN" altLang="en-US" sz="1200" b="0" i="0" dirty="0">
                <a:effectLst/>
                <a:latin typeface="Arial" panose="020B0604020202020204" pitchFamily="34" charset="0"/>
              </a:rPr>
              <a:t> 右减左更靠近中间</a:t>
            </a:r>
            <a:endParaRPr lang="en-IE" altLang="zh-CN" sz="1200" b="0" i="0" dirty="0">
              <a:effectLst/>
              <a:latin typeface="Arial" panose="020B0604020202020204" pitchFamily="34" charset="0"/>
            </a:endParaRPr>
          </a:p>
          <a:p>
            <a:r>
              <a:rPr lang="en-IE" sz="1200" b="0" i="0" dirty="0">
                <a:effectLst/>
                <a:latin typeface="Arial" panose="020B0604020202020204" pitchFamily="34" charset="0"/>
              </a:rPr>
              <a:t>4. </a:t>
            </a:r>
            <a:r>
              <a:rPr lang="en-IE" sz="1200" b="0" i="0" dirty="0" err="1">
                <a:effectLst/>
                <a:latin typeface="Arial" panose="020B0604020202020204" pitchFamily="34" charset="0"/>
              </a:rPr>
              <a:t>Becips</a:t>
            </a:r>
            <a:r>
              <a:rPr lang="zh-CN" altLang="en-US" sz="1200" b="0" i="0" dirty="0">
                <a:effectLst/>
                <a:latin typeface="Arial" panose="020B0604020202020204" pitchFamily="34" charset="0"/>
              </a:rPr>
              <a:t>的非决策时间更短</a:t>
            </a:r>
            <a:r>
              <a:rPr lang="en-IE" altLang="zh-CN" sz="1200" b="0" i="0" dirty="0">
                <a:effectLst/>
                <a:latin typeface="Arial" panose="020B0604020202020204" pitchFamily="34" charset="0"/>
              </a:rPr>
              <a:t>, 1.</a:t>
            </a:r>
            <a:r>
              <a:rPr lang="en-US" altLang="zh-CN" sz="1200" b="0" i="0" dirty="0">
                <a:effectLst/>
                <a:latin typeface="Arial" panose="020B0604020202020204" pitchFamily="34" charset="0"/>
              </a:rPr>
              <a:t>top-down(</a:t>
            </a:r>
            <a:r>
              <a:rPr lang="zh-CN" altLang="en-US" sz="1200" b="0" i="0" dirty="0">
                <a:effectLst/>
                <a:latin typeface="Arial" panose="020B0604020202020204" pitchFamily="34" charset="0"/>
              </a:rPr>
              <a:t>连续流</a:t>
            </a:r>
            <a:r>
              <a:rPr lang="en-US" altLang="zh-CN" sz="1200" b="0" i="0" dirty="0">
                <a:effectLst/>
                <a:latin typeface="Arial" panose="020B0604020202020204" pitchFamily="34" charset="0"/>
              </a:rPr>
              <a:t>)</a:t>
            </a:r>
            <a:r>
              <a:rPr lang="zh-CN" altLang="en-US" sz="1200" b="0" i="0" dirty="0">
                <a:effectLst/>
                <a:latin typeface="Arial" panose="020B0604020202020204" pitchFamily="34" charset="0"/>
              </a:rPr>
              <a:t>和反馈回路更快，</a:t>
            </a:r>
            <a:r>
              <a:rPr lang="en-IE" altLang="zh-CN" sz="1200" b="0" i="0" dirty="0">
                <a:effectLst/>
                <a:latin typeface="Arial" panose="020B0604020202020204" pitchFamily="34" charset="0"/>
              </a:rPr>
              <a:t>2.</a:t>
            </a:r>
            <a:r>
              <a:rPr lang="zh-CN" altLang="en-US" sz="1200" b="0" i="0" dirty="0">
                <a:effectLst/>
                <a:latin typeface="Arial" panose="020B0604020202020204" pitchFamily="34" charset="0"/>
              </a:rPr>
              <a:t>且于脑连接更少，</a:t>
            </a:r>
            <a:r>
              <a:rPr lang="en-IE" altLang="zh-CN" sz="1200" b="0" i="0" dirty="0">
                <a:effectLst/>
                <a:latin typeface="Arial" panose="020B0604020202020204" pitchFamily="34" charset="0"/>
              </a:rPr>
              <a:t>3.</a:t>
            </a:r>
            <a:r>
              <a:rPr lang="en-US" altLang="zh-CN" sz="1200" b="0" i="0" dirty="0">
                <a:effectLst/>
                <a:latin typeface="Arial" panose="020B0604020202020204" pitchFamily="34" charset="0"/>
              </a:rPr>
              <a:t>feedback</a:t>
            </a:r>
            <a:r>
              <a:rPr lang="zh-CN" altLang="en-US" sz="1200" b="0" i="0" dirty="0">
                <a:effectLst/>
                <a:latin typeface="Arial" panose="020B0604020202020204" pitchFamily="34" charset="0"/>
              </a:rPr>
              <a:t>弱，控制由预先编程</a:t>
            </a:r>
            <a:endParaRPr lang="en-IE" altLang="zh-CN" sz="1200" b="0" i="0" dirty="0">
              <a:effectLst/>
              <a:latin typeface="Arial" panose="020B0604020202020204" pitchFamily="34" charset="0"/>
            </a:endParaRPr>
          </a:p>
          <a:p>
            <a:r>
              <a:rPr lang="en-IE" sz="1200" b="0" i="0" dirty="0">
                <a:effectLst/>
                <a:latin typeface="Arial" panose="020B0604020202020204" pitchFamily="34" charset="0"/>
              </a:rPr>
              <a:t>5.</a:t>
            </a:r>
            <a:r>
              <a:rPr lang="zh-CN" altLang="en-US" sz="1200" b="0" i="0" dirty="0">
                <a:effectLst/>
                <a:latin typeface="Arial" panose="020B0604020202020204" pitchFamily="34" charset="0"/>
              </a:rPr>
              <a:t>检查是否决策时间同比例减少，</a:t>
            </a:r>
            <a:r>
              <a:rPr lang="en-US" altLang="zh-CN" sz="1200" b="0" i="0" dirty="0">
                <a:effectLst/>
                <a:latin typeface="Arial" panose="020B0604020202020204" pitchFamily="34" charset="0"/>
              </a:rPr>
              <a:t>FDI</a:t>
            </a:r>
            <a:r>
              <a:rPr lang="zh-CN" altLang="en-US" sz="1200" b="0" i="0" dirty="0">
                <a:effectLst/>
                <a:latin typeface="Arial" panose="020B0604020202020204" pitchFamily="34" charset="0"/>
              </a:rPr>
              <a:t>在</a:t>
            </a:r>
            <a:r>
              <a:rPr lang="en-US" altLang="zh-CN" sz="1200" b="0" i="0" dirty="0">
                <a:effectLst/>
                <a:latin typeface="Arial" panose="020B0604020202020204" pitchFamily="34" charset="0"/>
              </a:rPr>
              <a:t>sensory-motor area</a:t>
            </a:r>
            <a:r>
              <a:rPr lang="zh-CN" altLang="en-US" sz="1200" b="0" i="0" dirty="0">
                <a:effectLst/>
                <a:latin typeface="Arial" panose="020B0604020202020204" pitchFamily="34" charset="0"/>
              </a:rPr>
              <a:t>有额外链接，有时</a:t>
            </a:r>
            <a:r>
              <a:rPr lang="en-US" altLang="zh-CN" sz="1200" b="0" i="0" dirty="0">
                <a:effectLst/>
                <a:latin typeface="Arial" panose="020B0604020202020204" pitchFamily="34" charset="0"/>
              </a:rPr>
              <a:t>motor</a:t>
            </a:r>
            <a:r>
              <a:rPr lang="zh-CN" altLang="en-US" sz="1200" b="0" i="0" dirty="0">
                <a:effectLst/>
                <a:latin typeface="Arial" panose="020B0604020202020204" pitchFamily="34" charset="0"/>
              </a:rPr>
              <a:t>也可通过</a:t>
            </a:r>
            <a:r>
              <a:rPr lang="en-US" altLang="zh-CN" sz="1200" b="0" i="0" dirty="0">
                <a:effectLst/>
                <a:latin typeface="Arial" panose="020B0604020202020204" pitchFamily="34" charset="0"/>
              </a:rPr>
              <a:t>feedback</a:t>
            </a:r>
            <a:r>
              <a:rPr lang="zh-CN" altLang="en-US" sz="1200" b="0" i="0" dirty="0">
                <a:effectLst/>
                <a:latin typeface="Arial" panose="020B0604020202020204" pitchFamily="34" charset="0"/>
              </a:rPr>
              <a:t>影响</a:t>
            </a:r>
            <a:r>
              <a:rPr lang="en-US" altLang="zh-CN" sz="1200" b="0" i="0" dirty="0">
                <a:effectLst/>
                <a:latin typeface="Arial" panose="020B0604020202020204" pitchFamily="34" charset="0"/>
              </a:rPr>
              <a:t>decision</a:t>
            </a:r>
          </a:p>
          <a:p>
            <a:r>
              <a:rPr lang="en-US" altLang="zh-CN" sz="1200" b="0" i="0" dirty="0">
                <a:effectLst/>
                <a:latin typeface="Arial" panose="020B0604020202020204" pitchFamily="34" charset="0"/>
              </a:rPr>
              <a:t>6.</a:t>
            </a:r>
            <a:r>
              <a:rPr lang="zh-CN" altLang="en-US" sz="1200" b="0" i="0" dirty="0">
                <a:effectLst/>
                <a:latin typeface="Arial" panose="020B0604020202020204" pitchFamily="34" charset="0"/>
              </a:rPr>
              <a:t>信息流，</a:t>
            </a:r>
            <a:r>
              <a:rPr lang="en-US" altLang="zh-CN" sz="1200" b="0" i="0" dirty="0">
                <a:effectLst/>
                <a:latin typeface="Arial" panose="020B0604020202020204" pitchFamily="34" charset="0"/>
              </a:rPr>
              <a:t>EEG</a:t>
            </a:r>
            <a:r>
              <a:rPr lang="zh-CN" altLang="en-US" sz="1200" b="0" i="0" dirty="0">
                <a:effectLst/>
                <a:latin typeface="Arial" panose="020B0604020202020204" pitchFamily="34" charset="0"/>
              </a:rPr>
              <a:t>的</a:t>
            </a:r>
            <a:r>
              <a:rPr lang="en-US" altLang="zh-CN" sz="1200" b="0" i="0" dirty="0" err="1">
                <a:effectLst/>
                <a:latin typeface="Arial" panose="020B0604020202020204" pitchFamily="34" charset="0"/>
              </a:rPr>
              <a:t>signiture</a:t>
            </a:r>
            <a:r>
              <a:rPr lang="zh-CN" altLang="en-US" sz="1200" b="0" i="0" dirty="0">
                <a:effectLst/>
                <a:latin typeface="Arial" panose="020B0604020202020204" pitchFamily="34" charset="0"/>
              </a:rPr>
              <a:t>更能反映感官证据，</a:t>
            </a:r>
            <a:r>
              <a:rPr lang="en-US" altLang="zh-CN" sz="1200" b="0" i="0" dirty="0">
                <a:effectLst/>
                <a:latin typeface="Arial" panose="020B0604020202020204" pitchFamily="34" charset="0"/>
              </a:rPr>
              <a:t>EMG</a:t>
            </a:r>
            <a:r>
              <a:rPr lang="zh-CN" altLang="en-US" sz="1200" b="0" i="0" dirty="0">
                <a:effectLst/>
                <a:latin typeface="Arial" panose="020B0604020202020204" pitchFamily="34" charset="0"/>
              </a:rPr>
              <a:t>应该与行为数据更反应。信息一边被加工一边被传递</a:t>
            </a:r>
            <a:r>
              <a:rPr lang="en-US" altLang="zh-CN" sz="1200" b="0" i="0" dirty="0">
                <a:effectLst/>
                <a:latin typeface="Arial" panose="020B0604020202020204" pitchFamily="34" charset="0"/>
              </a:rPr>
              <a:t>SSVEP&gt;CPP&gt;motor&gt;EMG</a:t>
            </a:r>
            <a:r>
              <a:rPr lang="zh-CN" altLang="en-US" sz="1200" b="0" i="0" dirty="0">
                <a:effectLst/>
                <a:latin typeface="Arial" panose="020B0604020202020204" pitchFamily="34" charset="0"/>
              </a:rPr>
              <a:t>。远端肌肉由于延迟信息被处理了更长时间，预测近端远端的正确率会有区别。</a:t>
            </a:r>
            <a:endParaRPr lang="en-IE" sz="1200" b="0" i="0" dirty="0">
              <a:effectLst/>
              <a:latin typeface="Arial" panose="020B0604020202020204" pitchFamily="34" charset="0"/>
            </a:endParaRPr>
          </a:p>
          <a:p>
            <a:r>
              <a:rPr lang="en-IE" sz="1200" b="0" i="0" dirty="0">
                <a:effectLst/>
                <a:latin typeface="Arial" panose="020B0604020202020204" pitchFamily="34" charset="0"/>
              </a:rPr>
              <a:t>7.</a:t>
            </a:r>
            <a:r>
              <a:rPr lang="zh-CN" altLang="en-US" sz="1200" b="0" i="0" dirty="0">
                <a:effectLst/>
                <a:latin typeface="Arial" panose="020B0604020202020204" pitchFamily="34" charset="0"/>
              </a:rPr>
              <a:t>预计观察到不同的边界或者</a:t>
            </a:r>
            <a:r>
              <a:rPr lang="en-US" altLang="zh-CN" sz="1200" b="0" i="0" dirty="0">
                <a:effectLst/>
                <a:latin typeface="Arial" panose="020B0604020202020204" pitchFamily="34" charset="0"/>
              </a:rPr>
              <a:t>urgency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边界</a:t>
            </a:r>
            <a:r>
              <a:rPr lang="en-US" altLang="zh-CN" sz="1200" b="0" i="0" dirty="0">
                <a:effectLst/>
                <a:latin typeface="Arial" panose="020B0604020202020204" pitchFamily="34" charset="0"/>
              </a:rPr>
              <a:t>positive effect</a:t>
            </a:r>
            <a:r>
              <a:rPr lang="zh-CN" altLang="en-US" sz="1200" b="0" i="0" dirty="0">
                <a:effectLst/>
                <a:latin typeface="Arial" panose="020B0604020202020204" pitchFamily="34" charset="0"/>
              </a:rPr>
              <a:t>， 滚雪球；自我加大，</a:t>
            </a:r>
            <a:endParaRPr lang="en-US" altLang="zh-CN" sz="1200" b="0" i="0" dirty="0">
              <a:effectLst/>
              <a:latin typeface="Arial" panose="020B0604020202020204" pitchFamily="34" charset="0"/>
            </a:endParaRPr>
          </a:p>
          <a:p>
            <a:endParaRPr lang="en-IE" sz="1200" b="0" i="0" dirty="0">
              <a:effectLst/>
              <a:latin typeface="Arial" panose="020B0604020202020204" pitchFamily="34" charset="0"/>
            </a:endParaRPr>
          </a:p>
          <a:p>
            <a:endParaRPr lang="en-IE" sz="1200" b="0" i="0" dirty="0">
              <a:effectLst/>
              <a:latin typeface="Arial" panose="020B0604020202020204" pitchFamily="34" charset="0"/>
            </a:endParaRPr>
          </a:p>
          <a:p>
            <a:endParaRPr lang="en-IE" sz="1200" b="0" i="0" dirty="0">
              <a:effectLst/>
              <a:latin typeface="Arial" panose="020B0604020202020204" pitchFamily="34" charset="0"/>
            </a:endParaRPr>
          </a:p>
          <a:p>
            <a:r>
              <a:rPr lang="en-US" altLang="zh-CN" dirty="0">
                <a:latin typeface="Arial" panose="020B0604020202020204" pitchFamily="34" charset="0"/>
              </a:rPr>
              <a:t>4. Less motor execution time for biceps </a:t>
            </a:r>
            <a:r>
              <a:rPr lang="zh-CN" altLang="en-US" dirty="0">
                <a:latin typeface="Arial" panose="020B0604020202020204" pitchFamily="34" charset="0"/>
              </a:rPr>
              <a:t>更快</a:t>
            </a:r>
            <a:r>
              <a:rPr lang="en-IE" altLang="zh-CN" dirty="0">
                <a:latin typeface="Arial" panose="020B0604020202020204" pitchFamily="34" charset="0"/>
              </a:rPr>
              <a:t>top-down loop and less feedback</a:t>
            </a:r>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rial" panose="020B0604020202020204" pitchFamily="34" charset="0"/>
              </a:rPr>
              <a:t>5. </a:t>
            </a:r>
            <a:r>
              <a:rPr lang="en-US" altLang="zh-CN" dirty="0">
                <a:latin typeface="Arial" panose="020B0604020202020204" pitchFamily="34" charset="0"/>
              </a:rPr>
              <a:t>decision time decrease partially (more simply connection, less </a:t>
            </a:r>
            <a:r>
              <a:rPr lang="en-US" sz="1200" b="0" i="0" dirty="0">
                <a:effectLst/>
                <a:latin typeface="Arial" panose="020B0604020202020204" pitchFamily="34" charset="0"/>
              </a:rPr>
              <a:t>sensorimotor integration/feedback loop</a:t>
            </a:r>
            <a:r>
              <a:rPr lang="en-US" sz="1200" dirty="0"/>
              <a:t> </a:t>
            </a:r>
            <a:r>
              <a:rPr lang="en-US" altLang="zh-CN" dirty="0">
                <a:latin typeface="Arial" panose="020B0604020202020204" pitchFamily="34" charset="0"/>
              </a:rPr>
              <a:t>)</a:t>
            </a:r>
            <a:endParaRPr lang="en-IE" sz="1200" b="0" i="0" dirty="0">
              <a:effectLst/>
              <a:latin typeface="Arial" panose="020B0604020202020204" pitchFamily="34" charset="0"/>
            </a:endParaRPr>
          </a:p>
          <a:p>
            <a:r>
              <a:rPr lang="en-IE" sz="1200" b="0" i="0" dirty="0">
                <a:effectLst/>
                <a:latin typeface="Arial" panose="020B0604020202020204" pitchFamily="34" charset="0"/>
              </a:rPr>
              <a:t>6.for continuous flow, EEG should more related to sensory evidence,  and EMG should more related to behaviour results</a:t>
            </a:r>
          </a:p>
          <a:p>
            <a:r>
              <a:rPr lang="en-US" altLang="zh-CN" sz="1200" b="0" i="0" dirty="0">
                <a:effectLst/>
                <a:latin typeface="Arial" panose="020B0604020202020204" pitchFamily="34" charset="0"/>
              </a:rPr>
              <a:t>Distal </a:t>
            </a:r>
            <a:r>
              <a:rPr lang="en-IE" altLang="zh-CN" sz="1200" b="0" i="0" dirty="0">
                <a:effectLst/>
                <a:latin typeface="Arial" panose="020B0604020202020204" pitchFamily="34" charset="0"/>
              </a:rPr>
              <a:t>more</a:t>
            </a:r>
            <a:r>
              <a:rPr lang="zh-CN" altLang="en-US" sz="1200" b="0" i="0" dirty="0">
                <a:effectLst/>
                <a:latin typeface="Arial" panose="020B0604020202020204" pitchFamily="34" charset="0"/>
              </a:rPr>
              <a:t> </a:t>
            </a:r>
            <a:r>
              <a:rPr lang="en-IE" altLang="zh-CN" sz="1200" b="0" i="0" dirty="0">
                <a:effectLst/>
                <a:latin typeface="Arial" panose="020B0604020202020204" pitchFamily="34" charset="0"/>
              </a:rPr>
              <a:t>complex,</a:t>
            </a:r>
            <a:r>
              <a:rPr lang="zh-CN" altLang="en-US" sz="1200" b="0" i="0" dirty="0">
                <a:effectLst/>
                <a:latin typeface="Arial" panose="020B0604020202020204" pitchFamily="34" charset="0"/>
              </a:rPr>
              <a:t> </a:t>
            </a:r>
            <a:r>
              <a:rPr lang="en-IE" altLang="zh-CN" sz="1200" b="0" i="0" dirty="0">
                <a:effectLst/>
                <a:latin typeface="Arial" panose="020B0604020202020204" pitchFamily="34" charset="0"/>
              </a:rPr>
              <a:t>more</a:t>
            </a:r>
            <a:r>
              <a:rPr lang="zh-CN" altLang="en-US" sz="1200" b="0" i="0" dirty="0">
                <a:effectLst/>
                <a:latin typeface="Arial" panose="020B0604020202020204" pitchFamily="34" charset="0"/>
              </a:rPr>
              <a:t> </a:t>
            </a:r>
            <a:r>
              <a:rPr lang="en-IE" altLang="zh-CN" sz="1200" b="0" i="0" dirty="0">
                <a:effectLst/>
                <a:latin typeface="Arial" panose="020B0604020202020204" pitchFamily="34" charset="0"/>
              </a:rPr>
              <a:t>decision</a:t>
            </a:r>
            <a:r>
              <a:rPr lang="zh-CN" altLang="en-US" sz="1200" b="0" i="0" dirty="0">
                <a:effectLst/>
                <a:latin typeface="Arial" panose="020B0604020202020204" pitchFamily="34" charset="0"/>
              </a:rPr>
              <a:t> </a:t>
            </a:r>
            <a:r>
              <a:rPr lang="en-IE" altLang="zh-CN" sz="1200" b="0" i="0" dirty="0">
                <a:effectLst/>
                <a:latin typeface="Arial" panose="020B0604020202020204" pitchFamily="34" charset="0"/>
              </a:rPr>
              <a:t>process /information processed during the flow</a:t>
            </a:r>
          </a:p>
          <a:p>
            <a:endParaRPr lang="en-IE" sz="1200" b="0" i="0" dirty="0">
              <a:effectLst/>
              <a:latin typeface="Arial" panose="020B0604020202020204" pitchFamily="34" charset="0"/>
            </a:endParaRPr>
          </a:p>
          <a:p>
            <a:r>
              <a:rPr lang="en-IE" sz="1200" b="0" i="0" dirty="0">
                <a:effectLst/>
                <a:latin typeface="Arial" panose="020B0604020202020204" pitchFamily="34" charset="0"/>
              </a:rPr>
              <a:t>7. From continues flow, boundary may different</a:t>
            </a:r>
          </a:p>
          <a:p>
            <a:endParaRPr lang="en-IE" sz="1200" b="0" i="0" dirty="0">
              <a:effectLst/>
              <a:latin typeface="Arial" panose="020B0604020202020204" pitchFamily="34" charset="0"/>
            </a:endParaRPr>
          </a:p>
          <a:p>
            <a:endParaRPr lang="en-IE"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边界</a:t>
            </a:r>
            <a:r>
              <a:rPr lang="en-US" altLang="zh-CN" sz="1200" b="0" i="0" dirty="0">
                <a:effectLst/>
                <a:latin typeface="Arial" panose="020B0604020202020204" pitchFamily="34" charset="0"/>
              </a:rPr>
              <a:t>positive effect</a:t>
            </a:r>
            <a:r>
              <a:rPr lang="zh-CN" altLang="en-US" sz="1200" b="0" i="0" dirty="0">
                <a:effectLst/>
                <a:latin typeface="Arial" panose="020B0604020202020204" pitchFamily="34" charset="0"/>
              </a:rPr>
              <a:t>， 滚雪球；自我加大，</a:t>
            </a:r>
            <a:endParaRPr lang="en-US" altLang="zh-CN" sz="1200" b="0" i="0" dirty="0">
              <a:effectLst/>
              <a:latin typeface="Arial" panose="020B0604020202020204" pitchFamily="34" charset="0"/>
            </a:endParaRPr>
          </a:p>
          <a:p>
            <a:endParaRPr lang="en-US" altLang="zh-CN" sz="1200" b="0" i="0" dirty="0">
              <a:effectLst/>
              <a:latin typeface="Arial" panose="020B0604020202020204" pitchFamily="34" charset="0"/>
            </a:endParaRPr>
          </a:p>
          <a:p>
            <a:endParaRPr lang="en-US" sz="1200" b="0" i="0" dirty="0">
              <a:effectLst/>
              <a:latin typeface="Arial" panose="020B0604020202020204" pitchFamily="34" charset="0"/>
            </a:endParaRPr>
          </a:p>
          <a:p>
            <a:r>
              <a:rPr lang="en-US" altLang="zh-CN" sz="1200" b="0" i="0" dirty="0">
                <a:effectLst/>
                <a:latin typeface="Arial" panose="020B0604020202020204" pitchFamily="34" charset="0"/>
              </a:rPr>
              <a:t>Read </a:t>
            </a:r>
            <a:r>
              <a:rPr lang="en-US" altLang="zh-CN" sz="1200" b="0" i="0" dirty="0" err="1">
                <a:effectLst/>
                <a:latin typeface="Arial" panose="020B0604020202020204" pitchFamily="34" charset="0"/>
              </a:rPr>
              <a:t>urggency</a:t>
            </a:r>
            <a:r>
              <a:rPr lang="en-US" altLang="zh-CN" sz="1200" b="0" i="0" dirty="0">
                <a:effectLst/>
                <a:latin typeface="Arial" panose="020B0604020202020204" pitchFamily="34" charset="0"/>
              </a:rPr>
              <a:t>+  </a:t>
            </a:r>
            <a:r>
              <a:rPr lang="en-US" altLang="zh-CN" sz="1200" b="0" i="0" dirty="0" err="1">
                <a:effectLst/>
                <a:latin typeface="Arial" panose="020B0604020202020204" pitchFamily="34" charset="0"/>
              </a:rPr>
              <a:t>Cisek</a:t>
            </a:r>
            <a:r>
              <a:rPr lang="en-US" altLang="zh-CN" sz="1200" b="0" i="0" dirty="0">
                <a:effectLst/>
                <a:latin typeface="Arial" panose="020B0604020202020204" pitchFamily="34" charset="0"/>
              </a:rPr>
              <a:t> </a:t>
            </a:r>
            <a:r>
              <a:rPr lang="zh-CN" altLang="en-US" sz="1200" b="0" i="0" dirty="0">
                <a:effectLst/>
                <a:latin typeface="Arial" panose="020B0604020202020204" pitchFamily="34" charset="0"/>
              </a:rPr>
              <a:t>的</a:t>
            </a:r>
            <a:r>
              <a:rPr lang="en-US" altLang="zh-CN" sz="1200" b="0" i="0" dirty="0">
                <a:effectLst/>
                <a:latin typeface="Arial" panose="020B0604020202020204" pitchFamily="34" charset="0"/>
              </a:rPr>
              <a:t>paper urgency gating model adding to </a:t>
            </a:r>
            <a:r>
              <a:rPr lang="en-US" altLang="zh-CN" sz="1200" b="0" i="0" dirty="0" err="1">
                <a:effectLst/>
                <a:latin typeface="Arial" panose="020B0604020202020204" pitchFamily="34" charset="0"/>
              </a:rPr>
              <a:t>acc+grows</a:t>
            </a:r>
            <a:r>
              <a:rPr lang="en-US" altLang="zh-CN" sz="1200" b="0" i="0" dirty="0">
                <a:effectLst/>
                <a:latin typeface="Arial" panose="020B0604020202020204" pitchFamily="34" charset="0"/>
              </a:rPr>
              <a:t> over time+***</a:t>
            </a:r>
            <a:r>
              <a:rPr lang="en-US" altLang="zh-CN" sz="1200" b="0" i="0" dirty="0" err="1">
                <a:effectLst/>
                <a:latin typeface="Arial" panose="020B0604020202020204" pitchFamily="34" charset="0"/>
              </a:rPr>
              <a:t>evency</a:t>
            </a:r>
            <a:r>
              <a:rPr lang="en-US" altLang="zh-CN" sz="1200" b="0" i="0" dirty="0">
                <a:effectLst/>
                <a:latin typeface="Arial" panose="020B0604020202020204" pitchFamily="34" charset="0"/>
              </a:rPr>
              <a:t>   +Leak signal </a:t>
            </a:r>
          </a:p>
          <a:p>
            <a:r>
              <a:rPr lang="zh-CN" altLang="en-US" sz="1200" b="0" i="0" dirty="0">
                <a:effectLst/>
                <a:latin typeface="Arial" panose="020B0604020202020204" pitchFamily="34" charset="0"/>
              </a:rPr>
              <a:t>和 </a:t>
            </a:r>
            <a:r>
              <a:rPr lang="en-US" altLang="zh-CN" sz="1200" b="0" i="0" dirty="0">
                <a:effectLst/>
                <a:latin typeface="Arial" panose="020B0604020202020204" pitchFamily="34" charset="0"/>
              </a:rPr>
              <a:t>bound</a:t>
            </a:r>
            <a:r>
              <a:rPr lang="zh-CN" altLang="en-US" sz="1200" b="0" i="0" dirty="0">
                <a:effectLst/>
                <a:latin typeface="Arial" panose="020B0604020202020204" pitchFamily="34" charset="0"/>
              </a:rPr>
              <a:t>一样。 </a:t>
            </a:r>
            <a:r>
              <a:rPr lang="en-US" altLang="zh-CN" sz="1200" b="0" i="0" dirty="0">
                <a:effectLst/>
                <a:latin typeface="Arial" panose="020B0604020202020204" pitchFamily="34" charset="0"/>
              </a:rPr>
              <a:t>Later is more important</a:t>
            </a:r>
          </a:p>
          <a:p>
            <a:endParaRPr lang="en-US" altLang="zh-CN" sz="1200" b="0" i="0" dirty="0">
              <a:effectLst/>
              <a:latin typeface="Arial" panose="020B0604020202020204" pitchFamily="34" charset="0"/>
            </a:endParaRPr>
          </a:p>
          <a:p>
            <a:r>
              <a:rPr lang="en-US" altLang="zh-CN" sz="1200" b="0" i="0" dirty="0" err="1">
                <a:effectLst/>
                <a:latin typeface="Arial" panose="020B0604020202020204" pitchFamily="34" charset="0"/>
              </a:rPr>
              <a:t>cortious</a:t>
            </a:r>
            <a:endParaRPr lang="en-US" altLang="zh-CN" sz="1200" b="0" i="0" dirty="0">
              <a:effectLst/>
              <a:latin typeface="Arial" panose="020B0604020202020204" pitchFamily="34" charset="0"/>
            </a:endParaRPr>
          </a:p>
          <a:p>
            <a:endParaRPr lang="en-US" altLang="zh-CN" sz="1200" b="0" i="0" dirty="0">
              <a:effectLst/>
              <a:latin typeface="Arial" panose="020B0604020202020204" pitchFamily="34" charset="0"/>
            </a:endParaRPr>
          </a:p>
          <a:p>
            <a:r>
              <a:rPr lang="zh-CN" altLang="en-US" sz="1200" b="0" i="0" dirty="0">
                <a:effectLst/>
                <a:latin typeface="Arial" panose="020B0604020202020204" pitchFamily="34" charset="0"/>
              </a:rPr>
              <a:t>动态的可以突然加减</a:t>
            </a:r>
            <a:endParaRPr lang="en-US" altLang="zh-CN" sz="1200" b="0" i="0" dirty="0">
              <a:effectLst/>
              <a:latin typeface="Arial" panose="020B0604020202020204" pitchFamily="34" charset="0"/>
            </a:endParaRPr>
          </a:p>
          <a:p>
            <a:r>
              <a:rPr lang="zh-CN" altLang="en-US" sz="1200" b="0" i="0" dirty="0">
                <a:effectLst/>
                <a:latin typeface="Arial" panose="020B0604020202020204" pitchFamily="34" charset="0"/>
              </a:rPr>
              <a:t>不可以取消</a:t>
            </a:r>
            <a:endParaRPr lang="en-US" altLang="zh-CN" sz="1200" b="0" i="0" dirty="0">
              <a:effectLst/>
              <a:latin typeface="Arial" panose="020B0604020202020204" pitchFamily="34" charset="0"/>
            </a:endParaRPr>
          </a:p>
          <a:p>
            <a:endParaRPr lang="en-US" altLang="zh-CN" sz="1200" b="0" i="0" dirty="0">
              <a:effectLst/>
              <a:latin typeface="Arial" panose="020B0604020202020204" pitchFamily="34" charset="0"/>
            </a:endParaRPr>
          </a:p>
          <a:p>
            <a:r>
              <a:rPr lang="en-US" altLang="zh-CN" sz="1200" b="0" i="0" dirty="0">
                <a:effectLst/>
                <a:latin typeface="Arial" panose="020B0604020202020204" pitchFamily="34" charset="0"/>
              </a:rPr>
              <a:t>Read </a:t>
            </a:r>
            <a:r>
              <a:rPr lang="en-US" altLang="zh-CN" sz="1200" b="0" i="0" dirty="0" err="1">
                <a:effectLst/>
                <a:latin typeface="Arial" panose="020B0604020202020204" pitchFamily="34" charset="0"/>
              </a:rPr>
              <a:t>triger</a:t>
            </a:r>
            <a:endParaRPr lang="en-US" altLang="zh-CN" sz="1200" b="0" i="0" dirty="0">
              <a:effectLst/>
              <a:latin typeface="Arial" panose="020B0604020202020204" pitchFamily="34" charset="0"/>
            </a:endParaRPr>
          </a:p>
          <a:p>
            <a:endParaRPr lang="en-US" altLang="zh-CN" sz="1200" b="0" i="0" dirty="0">
              <a:effectLst/>
              <a:latin typeface="Arial" panose="020B0604020202020204" pitchFamily="34" charset="0"/>
            </a:endParaRPr>
          </a:p>
          <a:p>
            <a:endParaRPr lang="en-US" sz="1200" b="0" i="0" dirty="0">
              <a:effectLst/>
              <a:latin typeface="Arial" panose="020B0604020202020204" pitchFamily="34" charset="0"/>
            </a:endParaRPr>
          </a:p>
          <a:p>
            <a:r>
              <a:rPr lang="zh-CN" altLang="en-US" sz="1200" b="0" i="0" dirty="0">
                <a:effectLst/>
                <a:latin typeface="Arial" panose="020B0604020202020204" pitchFamily="34" charset="0"/>
              </a:rPr>
              <a:t>心理学内核</a:t>
            </a:r>
            <a:endParaRPr dirty="0"/>
          </a:p>
        </p:txBody>
      </p:sp>
      <p:sp>
        <p:nvSpPr>
          <p:cNvPr id="469" name="Google Shape;46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dirty="0"/>
              <a:t>希望结果</a:t>
            </a:r>
            <a:endParaRPr lang="en-IE" altLang="zh-CN" dirty="0"/>
          </a:p>
          <a:p>
            <a:r>
              <a:rPr lang="en-IE" dirty="0"/>
              <a:t>1.</a:t>
            </a:r>
            <a:r>
              <a:rPr lang="en-US" altLang="zh-CN" dirty="0"/>
              <a:t>CPP</a:t>
            </a:r>
            <a:r>
              <a:rPr lang="zh-CN" altLang="en-US" dirty="0"/>
              <a:t>一样</a:t>
            </a:r>
            <a:endParaRPr lang="en-IE" altLang="zh-CN" dirty="0"/>
          </a:p>
          <a:p>
            <a:r>
              <a:rPr lang="en-IE" dirty="0"/>
              <a:t>2.</a:t>
            </a:r>
            <a:r>
              <a:rPr lang="zh-CN" altLang="en-US" dirty="0"/>
              <a:t> 速度正确率一样</a:t>
            </a:r>
            <a:endParaRPr lang="en-IE" altLang="zh-CN" dirty="0"/>
          </a:p>
          <a:p>
            <a:r>
              <a:rPr lang="en-IE" dirty="0"/>
              <a:t>3.</a:t>
            </a:r>
            <a:r>
              <a:rPr lang="en-US" altLang="zh-CN" dirty="0"/>
              <a:t>Motor preparation</a:t>
            </a:r>
            <a:r>
              <a:rPr lang="zh-CN" altLang="en-US" dirty="0"/>
              <a:t>小区别，如更靠近中心</a:t>
            </a:r>
            <a:endParaRPr lang="en-IE" altLang="zh-CN" dirty="0"/>
          </a:p>
          <a:p>
            <a:r>
              <a:rPr lang="en-IE" dirty="0"/>
              <a:t>4.</a:t>
            </a:r>
            <a:r>
              <a:rPr lang="zh-CN" altLang="en-US" dirty="0"/>
              <a:t>更精确的决策承诺时间</a:t>
            </a:r>
            <a:endParaRPr lang="en-IE" altLang="zh-CN" dirty="0"/>
          </a:p>
          <a:p>
            <a:r>
              <a:rPr lang="en-US" altLang="zh-CN" dirty="0"/>
              <a:t>Side mission</a:t>
            </a:r>
            <a:r>
              <a:rPr lang="zh-CN" altLang="en-US" dirty="0"/>
              <a:t>是调查主手，因为</a:t>
            </a:r>
            <a:r>
              <a:rPr lang="en-US" altLang="zh-CN" dirty="0" err="1"/>
              <a:t>becip</a:t>
            </a:r>
            <a:r>
              <a:rPr lang="zh-CN" altLang="en-US" dirty="0"/>
              <a:t>力量差异大，</a:t>
            </a:r>
            <a:r>
              <a:rPr lang="en-US" altLang="zh-CN" dirty="0"/>
              <a:t>FDI</a:t>
            </a:r>
            <a:r>
              <a:rPr lang="zh-CN" altLang="en-US" dirty="0"/>
              <a:t>精确程度差异大</a:t>
            </a:r>
            <a:endParaRPr lang="en-IE" dirty="0"/>
          </a:p>
          <a:p>
            <a:pPr marL="0" lvl="0" indent="0" algn="l" rtl="0">
              <a:lnSpc>
                <a:spcPct val="100000"/>
              </a:lnSpc>
              <a:spcBef>
                <a:spcPts val="0"/>
              </a:spcBef>
              <a:spcAft>
                <a:spcPts val="0"/>
              </a:spcAft>
              <a:buSzPts val="1400"/>
              <a:buNone/>
            </a:pPr>
            <a:endParaRPr dirty="0"/>
          </a:p>
        </p:txBody>
      </p:sp>
      <p:sp>
        <p:nvSpPr>
          <p:cNvPr id="469" name="Google Shape;46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24</a:t>
            </a:fld>
            <a:endParaRPr/>
          </a:p>
        </p:txBody>
      </p:sp>
    </p:spTree>
    <p:extLst>
      <p:ext uri="{BB962C8B-B14F-4D97-AF65-F5344CB8AC3E}">
        <p14:creationId xmlns:p14="http://schemas.microsoft.com/office/powerpoint/2010/main" val="1664292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有两个刺激模式不同概率，然后按键</a:t>
            </a:r>
            <a:endParaRPr lang="en-IE" altLang="zh-CN" dirty="0"/>
          </a:p>
          <a:p>
            <a:endParaRPr lang="en-IE" altLang="zh-CN" dirty="0"/>
          </a:p>
          <a:p>
            <a:r>
              <a:rPr lang="zh-CN" altLang="en-US" dirty="0"/>
              <a:t>主要注意</a:t>
            </a:r>
            <a:r>
              <a:rPr lang="en-US" altLang="zh-CN" dirty="0"/>
              <a:t>motor </a:t>
            </a:r>
            <a:r>
              <a:rPr lang="en-US" altLang="zh-CN" dirty="0" err="1"/>
              <a:t>preperttion</a:t>
            </a:r>
            <a:r>
              <a:rPr lang="zh-CN" altLang="en-US" dirty="0"/>
              <a:t>，</a:t>
            </a:r>
            <a:r>
              <a:rPr lang="en-US" altLang="zh-CN" dirty="0"/>
              <a:t>response preparation </a:t>
            </a:r>
            <a:r>
              <a:rPr lang="zh-CN" altLang="en-US" dirty="0"/>
              <a:t>有区别</a:t>
            </a:r>
            <a:endParaRPr lang="en-IE" dirty="0"/>
          </a:p>
          <a:p>
            <a:endParaRPr lang="en-IE" dirty="0"/>
          </a:p>
          <a:p>
            <a:r>
              <a:rPr lang="zh-CN" altLang="en-US" dirty="0"/>
              <a:t>模型中改变很多东西可以改变</a:t>
            </a:r>
            <a:r>
              <a:rPr lang="en-US" altLang="zh-CN" dirty="0"/>
              <a:t>RT</a:t>
            </a:r>
          </a:p>
          <a:p>
            <a:endParaRPr lang="en-US" dirty="0"/>
          </a:p>
          <a:p>
            <a:r>
              <a:rPr lang="zh-CN" altLang="en-US" dirty="0"/>
              <a:t>读这个的原因是 </a:t>
            </a:r>
            <a:r>
              <a:rPr lang="en-US" altLang="zh-CN" dirty="0" err="1"/>
              <a:t>Emg</a:t>
            </a:r>
            <a:r>
              <a:rPr lang="zh-CN" altLang="en-US" dirty="0"/>
              <a:t>界面可以一定程度上代替力敏感</a:t>
            </a:r>
            <a:r>
              <a:rPr lang="en-US" altLang="zh-CN" dirty="0"/>
              <a:t>keyboard</a:t>
            </a:r>
          </a:p>
          <a:p>
            <a:endParaRPr lang="en-US" dirty="0"/>
          </a:p>
          <a:p>
            <a:r>
              <a:rPr lang="zh-CN" altLang="en-US" dirty="0"/>
              <a:t>即使在第二个刺激前力也会增加，根据概率准备动作</a:t>
            </a:r>
            <a:endParaRPr lang="en-IE" altLang="zh-CN" dirty="0"/>
          </a:p>
          <a:p>
            <a:endParaRPr lang="en-IE" dirty="0"/>
          </a:p>
          <a:p>
            <a:endParaRPr lang="en-US" dirty="0"/>
          </a:p>
          <a:p>
            <a:endParaRPr lang="en-US" dirty="0"/>
          </a:p>
          <a:p>
            <a:r>
              <a:rPr lang="en-US" dirty="0"/>
              <a:t>The study investigates contingency learning in decision-making through a prime-probe task with force-sensitive keyboards. It differentiates between response preparation and threshold-only accounts of learning, revealing that participants anticipate the likely response before stimulus onset, shown by increased force on the key corresponding to the expected direction.</a:t>
            </a:r>
          </a:p>
          <a:p>
            <a:endParaRPr lang="en-US" dirty="0"/>
          </a:p>
          <a:p>
            <a:r>
              <a:rPr lang="en-US" dirty="0"/>
              <a:t>individuals not only adjust their response thresholds based on prior stimuli but also prepare for likely outcomes by applying greater force on keys associated with expected responses, even before stimuli appear.</a:t>
            </a:r>
            <a:endParaRPr lang="en-IE" dirty="0"/>
          </a:p>
          <a:p>
            <a:endParaRPr lang="en-GB" dirty="0"/>
          </a:p>
        </p:txBody>
      </p:sp>
      <p:sp>
        <p:nvSpPr>
          <p:cNvPr id="4" name="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25</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3211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将知觉决策与运动规划分离，辨别是人脸还是屋子</a:t>
            </a:r>
            <a:endParaRPr lang="en-IE" altLang="zh-CN" dirty="0"/>
          </a:p>
          <a:p>
            <a:r>
              <a:rPr lang="zh-CN" altLang="en-US" dirty="0"/>
              <a:t>直到刺激和延迟期之后，受试者才知道他们的反应是用眼睛运动还是手运动来执行的</a:t>
            </a:r>
            <a:endParaRPr lang="en-IE" altLang="zh-CN" dirty="0"/>
          </a:p>
          <a:p>
            <a:endParaRPr lang="en-IE" altLang="zh-CN" dirty="0"/>
          </a:p>
          <a:p>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是否还有</a:t>
            </a:r>
            <a:r>
              <a:rPr lang="en-US" altLang="zh-CN" dirty="0"/>
              <a:t>motor </a:t>
            </a:r>
            <a:r>
              <a:rPr lang="en-IE" altLang="zh-CN" dirty="0"/>
              <a:t>preparation signal </a:t>
            </a:r>
            <a:r>
              <a:rPr lang="zh-CN" altLang="en-US" dirty="0"/>
              <a:t>在文章中读到</a:t>
            </a:r>
            <a:r>
              <a:rPr lang="en-US" sz="1200" dirty="0"/>
              <a:t>Mu-beta (MB) </a:t>
            </a:r>
            <a:r>
              <a:rPr lang="zh-CN" altLang="en-US" b="0" i="0" dirty="0">
                <a:solidFill>
                  <a:srgbClr val="222222"/>
                </a:solidFill>
                <a:effectLst/>
                <a:highlight>
                  <a:srgbClr val="FFFFFF"/>
                </a:highlight>
                <a:latin typeface="Harding"/>
              </a:rPr>
              <a:t>在时间紧条件下， 证据后</a:t>
            </a:r>
            <a:r>
              <a:rPr lang="en-US" b="0" i="0" dirty="0">
                <a:solidFill>
                  <a:srgbClr val="222222"/>
                </a:solidFill>
                <a:effectLst/>
                <a:highlight>
                  <a:srgbClr val="FFFFFF"/>
                </a:highlight>
                <a:latin typeface="Harding"/>
              </a:rPr>
              <a:t>382 </a:t>
            </a:r>
            <a:r>
              <a:rPr lang="en-US" b="0" i="0" dirty="0" err="1">
                <a:solidFill>
                  <a:srgbClr val="222222"/>
                </a:solidFill>
                <a:effectLst/>
                <a:highlight>
                  <a:srgbClr val="FFFFFF"/>
                </a:highlight>
                <a:latin typeface="Harding"/>
              </a:rPr>
              <a:t>ms</a:t>
            </a:r>
            <a:r>
              <a:rPr lang="zh-CN" altLang="en-US" b="0" i="0" dirty="0">
                <a:solidFill>
                  <a:srgbClr val="222222"/>
                </a:solidFill>
                <a:effectLst/>
                <a:highlight>
                  <a:srgbClr val="FFFFFF"/>
                </a:highlight>
                <a:latin typeface="Harding"/>
              </a:rPr>
              <a:t>下降 </a:t>
            </a:r>
            <a:r>
              <a:rPr lang="en-US" b="0" i="0" dirty="0">
                <a:solidFill>
                  <a:srgbClr val="222222"/>
                </a:solidFill>
                <a:effectLst/>
                <a:highlight>
                  <a:srgbClr val="FFFFFF"/>
                </a:highlight>
                <a:latin typeface="Harding"/>
              </a:rPr>
              <a:t>and 676 </a:t>
            </a:r>
            <a:r>
              <a:rPr lang="en-US" b="0" i="0" dirty="0" err="1">
                <a:solidFill>
                  <a:srgbClr val="222222"/>
                </a:solidFill>
                <a:effectLst/>
                <a:highlight>
                  <a:srgbClr val="FFFFFF"/>
                </a:highlight>
                <a:latin typeface="Harding"/>
              </a:rPr>
              <a:t>ms</a:t>
            </a:r>
            <a:r>
              <a:rPr lang="en-US" b="0" i="0" dirty="0">
                <a:solidFill>
                  <a:srgbClr val="222222"/>
                </a:solidFill>
                <a:effectLst/>
                <a:highlight>
                  <a:srgbClr val="FFFFFF"/>
                </a:highlight>
                <a:latin typeface="Harding"/>
              </a:rPr>
              <a:t> </a:t>
            </a:r>
            <a:r>
              <a:rPr lang="zh-CN" altLang="en-US" b="0" i="0" dirty="0">
                <a:solidFill>
                  <a:srgbClr val="222222"/>
                </a:solidFill>
                <a:effectLst/>
                <a:highlight>
                  <a:srgbClr val="FFFFFF"/>
                </a:highlight>
                <a:latin typeface="Harding"/>
              </a:rPr>
              <a:t>对于简单和第</a:t>
            </a:r>
            <a:r>
              <a:rPr lang="en-US" altLang="zh-CN" b="0" i="0" dirty="0">
                <a:solidFill>
                  <a:srgbClr val="222222"/>
                </a:solidFill>
                <a:effectLst/>
                <a:highlight>
                  <a:srgbClr val="FFFFFF"/>
                </a:highlight>
                <a:latin typeface="Harding"/>
              </a:rPr>
              <a:t>coherence</a:t>
            </a:r>
            <a:r>
              <a:rPr lang="zh-CN" altLang="en-US" b="0" i="0" dirty="0">
                <a:solidFill>
                  <a:srgbClr val="222222"/>
                </a:solidFill>
                <a:effectLst/>
                <a:highlight>
                  <a:srgbClr val="FFFFFF"/>
                </a:highlight>
                <a:latin typeface="Harding"/>
              </a:rPr>
              <a:t>情况</a:t>
            </a:r>
            <a:endParaRPr lang="en-IE" altLang="zh-CN" dirty="0"/>
          </a:p>
          <a:p>
            <a:endParaRPr lang="en-IE" altLang="zh-CN" dirty="0"/>
          </a:p>
          <a:p>
            <a:r>
              <a:rPr lang="zh-CN" altLang="en-US" dirty="0"/>
              <a:t>证明了</a:t>
            </a:r>
            <a:r>
              <a:rPr lang="en-US" altLang="zh-CN" dirty="0" err="1"/>
              <a:t>sensoriory</a:t>
            </a:r>
            <a:r>
              <a:rPr lang="en-US" altLang="zh-CN" dirty="0"/>
              <a:t>-motor</a:t>
            </a:r>
            <a:r>
              <a:rPr lang="zh-CN" altLang="en-US" dirty="0"/>
              <a:t>区不积累证据。</a:t>
            </a:r>
            <a:r>
              <a:rPr lang="en-US" altLang="zh-CN" dirty="0"/>
              <a:t>IFS</a:t>
            </a:r>
            <a:r>
              <a:rPr lang="zh-CN" altLang="en-US" dirty="0"/>
              <a:t>用作</a:t>
            </a:r>
            <a:r>
              <a:rPr lang="en-US" sz="1200" dirty="0"/>
              <a:t>perceptual decisions,</a:t>
            </a:r>
            <a:r>
              <a:rPr lang="en-US" dirty="0"/>
              <a:t> LIP </a:t>
            </a:r>
            <a:r>
              <a:rPr lang="zh-CN" altLang="en-US" dirty="0"/>
              <a:t>用作</a:t>
            </a:r>
            <a:r>
              <a:rPr lang="en-US" dirty="0"/>
              <a:t> motor decision</a:t>
            </a:r>
            <a:r>
              <a:rPr lang="zh-CN" altLang="en-US" dirty="0"/>
              <a:t>。</a:t>
            </a:r>
            <a:endParaRPr lang="en-IE" altLang="zh-CN" dirty="0"/>
          </a:p>
          <a:p>
            <a:endParaRPr lang="en-IE" altLang="zh-CN" dirty="0"/>
          </a:p>
          <a:p>
            <a:r>
              <a:rPr lang="zh-CN" altLang="en-US" dirty="0"/>
              <a:t>分离了决策链，所以</a:t>
            </a:r>
            <a:r>
              <a:rPr lang="en-US" altLang="zh-CN" dirty="0"/>
              <a:t>LIP</a:t>
            </a:r>
            <a:r>
              <a:rPr lang="zh-CN" altLang="en-US" dirty="0"/>
              <a:t>更近似于</a:t>
            </a:r>
            <a:r>
              <a:rPr lang="en-US" altLang="zh-CN" dirty="0" err="1"/>
              <a:t>behaviour</a:t>
            </a:r>
            <a:r>
              <a:rPr lang="en-US" altLang="zh-CN" dirty="0"/>
              <a:t> result </a:t>
            </a:r>
            <a:r>
              <a:rPr lang="zh-CN" altLang="en-US" dirty="0"/>
              <a:t>而不是</a:t>
            </a:r>
            <a:r>
              <a:rPr lang="en-US" altLang="zh-CN" dirty="0"/>
              <a:t>sensory input</a:t>
            </a:r>
          </a:p>
          <a:p>
            <a:endParaRPr lang="en-IE" dirty="0"/>
          </a:p>
          <a:p>
            <a:r>
              <a:rPr lang="zh-CN" altLang="en-US" dirty="0"/>
              <a:t>因为</a:t>
            </a:r>
            <a:endParaRPr lang="en-IE" dirty="0"/>
          </a:p>
          <a:p>
            <a:r>
              <a:rPr lang="en-US" sz="1200" dirty="0"/>
              <a:t>IFS showed greater activation for low- than high-evidence decisions. LIP showed a High-Low patte</a:t>
            </a:r>
            <a:r>
              <a:rPr lang="en-US" altLang="zh-CN" sz="1200" dirty="0"/>
              <a:t>n</a:t>
            </a:r>
            <a:endParaRPr lang="en-IE" dirty="0"/>
          </a:p>
          <a:p>
            <a:r>
              <a:rPr lang="en-IE" dirty="0"/>
              <a:t>%%%%%%%%%%%%%%%%%%%%%%%%%%%%%%%%%%%%%%</a:t>
            </a:r>
          </a:p>
          <a:p>
            <a:r>
              <a:rPr lang="en-US" dirty="0"/>
              <a:t>The findings reveal that sensorimotor areas do not accumulate sensory evidence towards a perceptual decision. Instead, areas like the inferior frontal cortex play a significant role in this process, particularly during the perceptual decision stage, but not during motor preparation.</a:t>
            </a:r>
          </a:p>
          <a:p>
            <a:endParaRPr lang="en-US" dirty="0"/>
          </a:p>
          <a:p>
            <a:r>
              <a:rPr lang="en-US" dirty="0"/>
              <a:t>IFS for </a:t>
            </a:r>
            <a:r>
              <a:rPr lang="en-US" sz="1200" dirty="0"/>
              <a:t>perceptual decisions,</a:t>
            </a:r>
            <a:r>
              <a:rPr lang="en-US" dirty="0"/>
              <a:t> LIP for motor decision, </a:t>
            </a:r>
            <a:r>
              <a:rPr lang="zh-CN" altLang="en-US" dirty="0"/>
              <a:t>在决策链的下端，所以更近似于</a:t>
            </a:r>
            <a:r>
              <a:rPr lang="en-US" altLang="zh-CN" dirty="0" err="1"/>
              <a:t>behaviour</a:t>
            </a:r>
            <a:r>
              <a:rPr lang="en-US" altLang="zh-CN" dirty="0"/>
              <a:t> result </a:t>
            </a:r>
            <a:r>
              <a:rPr lang="zh-CN" altLang="en-US" dirty="0"/>
              <a:t>而不是</a:t>
            </a:r>
            <a:r>
              <a:rPr lang="en-US" altLang="zh-CN" dirty="0"/>
              <a:t>sensory input</a:t>
            </a:r>
            <a:endParaRPr lang="en-US"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left IFS integrates sensory evidence during perceptual decisions, while putative LIP participates in motor, but not perceptual, decisions.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IFS showed greater activation for low- than high-evidence decisions. LIP showed a High-Low pattern (?</a:t>
            </a:r>
            <a:r>
              <a:rPr lang="en-US" sz="1200" b="1" dirty="0"/>
              <a:t>more sensory end than more behavior end</a:t>
            </a:r>
            <a:r>
              <a:rPr lang="en-US" sz="1200" dirty="0"/>
              <a:t>?)</a:t>
            </a:r>
            <a:endParaRPr lang="en-IE" sz="1200" dirty="0"/>
          </a:p>
          <a:p>
            <a:endParaRPr lang="en-GB" dirty="0"/>
          </a:p>
        </p:txBody>
      </p:sp>
      <p:sp>
        <p:nvSpPr>
          <p:cNvPr id="4" name="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26</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1258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zh-CN" dirty="0"/>
              <a:t>Thanks for listening</a:t>
            </a:r>
            <a:endParaRPr lang="en-GB" dirty="0"/>
          </a:p>
        </p:txBody>
      </p:sp>
      <p:sp>
        <p:nvSpPr>
          <p:cNvPr id="530" name="Google Shape;53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27</a:t>
            </a:fld>
            <a:endParaRPr/>
          </a:p>
        </p:txBody>
      </p:sp>
    </p:spTree>
    <p:extLst>
      <p:ext uri="{BB962C8B-B14F-4D97-AF65-F5344CB8AC3E}">
        <p14:creationId xmlns:p14="http://schemas.microsoft.com/office/powerpoint/2010/main" val="413985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一张图介绍我之前的每个项目</a:t>
            </a:r>
            <a:endParaRPr lang="en-IE" altLang="zh-CN" dirty="0"/>
          </a:p>
          <a:p>
            <a:endParaRPr lang="en-IE" altLang="zh-CN" dirty="0"/>
          </a:p>
          <a:p>
            <a:r>
              <a:rPr lang="zh-CN" altLang="en-US" dirty="0"/>
              <a:t>主要学习了了两个实验，对于稳定和不稳定环境，并学了</a:t>
            </a:r>
            <a:r>
              <a:rPr lang="en-US" altLang="zh-CN" dirty="0"/>
              <a:t>CPP</a:t>
            </a:r>
            <a:r>
              <a:rPr lang="zh-CN" altLang="en-US" dirty="0"/>
              <a:t>对于不同环境的不同。比如</a:t>
            </a:r>
            <a:r>
              <a:rPr lang="en-GB" altLang="zh-CN" sz="1200" dirty="0"/>
              <a:t>perfect (lossless) accumulation </a:t>
            </a:r>
            <a:r>
              <a:rPr lang="zh-CN" altLang="en-US" sz="1200" dirty="0"/>
              <a:t>在稳定环境和</a:t>
            </a:r>
            <a:r>
              <a:rPr lang="en-GB" altLang="zh-CN" sz="1200" dirty="0"/>
              <a:t>leaky accumulation</a:t>
            </a:r>
            <a:r>
              <a:rPr lang="zh-CN" altLang="en-US" sz="1200" dirty="0"/>
              <a:t>在</a:t>
            </a:r>
            <a:r>
              <a:rPr lang="en-US" altLang="zh-CN" sz="1200" dirty="0"/>
              <a:t>volatile environment</a:t>
            </a:r>
            <a:endParaRPr lang="en-IE" altLang="zh-CN" dirty="0"/>
          </a:p>
          <a:p>
            <a:endParaRPr lang="en-IE" dirty="0"/>
          </a:p>
        </p:txBody>
      </p:sp>
      <p:sp>
        <p:nvSpPr>
          <p:cNvPr id="162" name="Google Shape;1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3</a:t>
            </a:fld>
            <a:endParaRPr/>
          </a:p>
        </p:txBody>
      </p:sp>
    </p:spTree>
    <p:extLst>
      <p:ext uri="{BB962C8B-B14F-4D97-AF65-F5344CB8AC3E}">
        <p14:creationId xmlns:p14="http://schemas.microsoft.com/office/powerpoint/2010/main" val="2919038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dirty="0"/>
              <a:t>去年做的用</a:t>
            </a:r>
            <a:r>
              <a:rPr lang="en-US" altLang="zh-CN" sz="1200" dirty="0"/>
              <a:t>EEG hyper-scanning </a:t>
            </a:r>
            <a:r>
              <a:rPr lang="zh-CN" altLang="en-US" sz="1200" dirty="0"/>
              <a:t>做</a:t>
            </a:r>
            <a:r>
              <a:rPr lang="en-US" altLang="zh-CN" sz="1200" dirty="0"/>
              <a:t>haptic communication/social interaction</a:t>
            </a:r>
            <a:r>
              <a:rPr lang="zh-CN" altLang="en-US" sz="1200" dirty="0"/>
              <a:t>的研究</a:t>
            </a:r>
            <a:r>
              <a:rPr lang="zh-CN" altLang="en-US" dirty="0"/>
              <a:t>，同时对</a:t>
            </a:r>
            <a:r>
              <a:rPr lang="en-US" altLang="zh-CN" dirty="0"/>
              <a:t>EMG</a:t>
            </a:r>
            <a:r>
              <a:rPr lang="zh-CN" altLang="en-US" dirty="0"/>
              <a:t>，力矩，</a:t>
            </a:r>
            <a:r>
              <a:rPr lang="en-US" altLang="zh-CN" dirty="0"/>
              <a:t>error rate</a:t>
            </a:r>
            <a:r>
              <a:rPr lang="zh-CN" altLang="en-US" dirty="0"/>
              <a:t>进行分析</a:t>
            </a:r>
            <a:endParaRPr lang="en-IE" altLang="zh-CN" sz="1200" dirty="0"/>
          </a:p>
          <a:p>
            <a:endParaRPr lang="en-IE" altLang="zh-CN" sz="1200" dirty="0"/>
          </a:p>
          <a:p>
            <a:r>
              <a:rPr lang="zh-CN" altLang="en-US" dirty="0"/>
              <a:t>主要用了</a:t>
            </a:r>
            <a:r>
              <a:rPr lang="en-US" altLang="zh-CN" dirty="0"/>
              <a:t>Fuzzy entropy</a:t>
            </a:r>
            <a:r>
              <a:rPr lang="zh-CN" altLang="en-US" dirty="0"/>
              <a:t>和 </a:t>
            </a:r>
            <a:r>
              <a:rPr lang="en-US" altLang="zh-CN" dirty="0"/>
              <a:t>IBS</a:t>
            </a:r>
            <a:r>
              <a:rPr lang="zh-CN" altLang="en-US" dirty="0"/>
              <a:t>对 不同实验条件和不同脑区的分类。证明了类人算法的机器人也可与真人产生社交互动。</a:t>
            </a:r>
            <a:endParaRPr lang="en-IE" altLang="zh-CN" dirty="0"/>
          </a:p>
          <a:p>
            <a:endParaRPr lang="en-IE" altLang="zh-CN" dirty="0"/>
          </a:p>
          <a:p>
            <a:r>
              <a:rPr lang="zh-CN" altLang="en-US" dirty="0"/>
              <a:t>现阶段下一个学生在继续做</a:t>
            </a:r>
            <a:r>
              <a:rPr lang="en-US" altLang="zh-CN" dirty="0"/>
              <a:t>leader/follower</a:t>
            </a:r>
            <a:r>
              <a:rPr lang="zh-CN" altLang="en-US" dirty="0"/>
              <a:t>的研究</a:t>
            </a:r>
            <a:endParaRPr lang="en-IE" altLang="zh-CN" dirty="0"/>
          </a:p>
          <a:p>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如有时间可以讨论一些通用的方法，我有一些</a:t>
            </a:r>
            <a:r>
              <a:rPr lang="en-US" altLang="zh-CN" dirty="0"/>
              <a:t>backup slide </a:t>
            </a:r>
            <a:r>
              <a:rPr lang="zh-CN" altLang="en-US" dirty="0"/>
              <a:t>对于之前研究的方法</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a:t>
            </a:r>
            <a:r>
              <a:rPr lang="en-US" altLang="zh-CN" dirty="0"/>
              <a:t>IBS </a:t>
            </a:r>
            <a:r>
              <a:rPr lang="zh-CN" altLang="en-US" dirty="0"/>
              <a:t>变成</a:t>
            </a:r>
            <a:r>
              <a:rPr lang="en-US" altLang="zh-CN" dirty="0"/>
              <a:t>inter-trial</a:t>
            </a:r>
            <a:endParaRPr lang="en-IE" altLang="zh-CN"/>
          </a:p>
          <a:p>
            <a:endParaRPr lang="en-IE" dirty="0"/>
          </a:p>
        </p:txBody>
      </p:sp>
      <p:sp>
        <p:nvSpPr>
          <p:cNvPr id="162" name="Google Shape;1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4</a:t>
            </a:fld>
            <a:endParaRPr/>
          </a:p>
        </p:txBody>
      </p:sp>
    </p:spTree>
    <p:extLst>
      <p:ext uri="{BB962C8B-B14F-4D97-AF65-F5344CB8AC3E}">
        <p14:creationId xmlns:p14="http://schemas.microsoft.com/office/powerpoint/2010/main" val="101477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IE" dirty="0"/>
              <a:t>1.SSM </a:t>
            </a:r>
            <a:r>
              <a:rPr lang="zh-CN" altLang="en-US" dirty="0"/>
              <a:t>不能区分三大进程</a:t>
            </a:r>
            <a:r>
              <a:rPr lang="en-US" altLang="zh-CN" dirty="0"/>
              <a:t>sensory</a:t>
            </a:r>
            <a:r>
              <a:rPr lang="zh-CN" altLang="en-US" dirty="0"/>
              <a:t>，</a:t>
            </a:r>
            <a:r>
              <a:rPr lang="en-US" altLang="zh-CN" dirty="0"/>
              <a:t>cognitive</a:t>
            </a:r>
            <a:r>
              <a:rPr lang="zh-CN" altLang="en-US" dirty="0"/>
              <a:t>， </a:t>
            </a:r>
            <a:r>
              <a:rPr lang="en-US" altLang="zh-CN" dirty="0"/>
              <a:t>motor</a:t>
            </a:r>
          </a:p>
          <a:p>
            <a:r>
              <a:rPr lang="en-US" dirty="0"/>
              <a:t>2.</a:t>
            </a:r>
            <a:r>
              <a:rPr lang="zh-CN" altLang="en-US" dirty="0"/>
              <a:t>大多数决策用简单动作（按钮或鼠标），造成两个问题。第一把</a:t>
            </a:r>
            <a:r>
              <a:rPr lang="en-IE" altLang="zh-CN" dirty="0"/>
              <a:t>motor process </a:t>
            </a:r>
            <a:r>
              <a:rPr lang="zh-CN" altLang="en-US" dirty="0"/>
              <a:t>简化为</a:t>
            </a:r>
            <a:r>
              <a:rPr lang="en-US" altLang="zh-CN" dirty="0"/>
              <a:t>delay</a:t>
            </a:r>
            <a:r>
              <a:rPr lang="zh-CN" altLang="en-US" dirty="0"/>
              <a:t>，第二集中在远端肌肉，但假肢用近端比较多，且手与脑区的链接比手臂多且复杂</a:t>
            </a:r>
            <a:endParaRPr lang="en-US" altLang="zh-CN" dirty="0"/>
          </a:p>
          <a:p>
            <a:r>
              <a:rPr lang="en-US" dirty="0"/>
              <a:t>3.</a:t>
            </a:r>
            <a:r>
              <a:rPr lang="zh-CN" altLang="en-US" dirty="0"/>
              <a:t>存在自上而下的连续流，从</a:t>
            </a:r>
            <a:r>
              <a:rPr lang="en-US" altLang="zh-CN" dirty="0"/>
              <a:t>sensory </a:t>
            </a:r>
            <a:r>
              <a:rPr lang="zh-CN" altLang="en-US" dirty="0"/>
              <a:t>不停流向</a:t>
            </a:r>
            <a:r>
              <a:rPr lang="en-US" altLang="zh-CN" dirty="0"/>
              <a:t>neuromuscular</a:t>
            </a:r>
          </a:p>
          <a:p>
            <a:r>
              <a:rPr lang="en-US" altLang="zh-CN" dirty="0"/>
              <a:t>4.</a:t>
            </a:r>
            <a:r>
              <a:rPr lang="zh-CN" altLang="en-US" dirty="0"/>
              <a:t>运动系统的实时状态也可影响</a:t>
            </a:r>
            <a:r>
              <a:rPr lang="en-US" altLang="zh-CN" dirty="0"/>
              <a:t>sensory area</a:t>
            </a:r>
          </a:p>
          <a:p>
            <a:r>
              <a:rPr lang="en-US" altLang="zh-CN" dirty="0"/>
              <a:t>6.</a:t>
            </a:r>
            <a:r>
              <a:rPr lang="zh-CN" altLang="en-US" dirty="0"/>
              <a:t>需要解释</a:t>
            </a:r>
            <a:r>
              <a:rPr lang="en-US" altLang="zh-CN" dirty="0"/>
              <a:t>neuro-</a:t>
            </a:r>
            <a:r>
              <a:rPr lang="en-US" altLang="zh-CN" dirty="0" err="1"/>
              <a:t>musclar</a:t>
            </a:r>
            <a:r>
              <a:rPr lang="zh-CN" altLang="en-US" dirty="0"/>
              <a:t>中的</a:t>
            </a:r>
            <a:r>
              <a:rPr lang="en-US" altLang="zh-CN" dirty="0"/>
              <a:t>motor control</a:t>
            </a:r>
            <a:r>
              <a:rPr lang="zh-CN" altLang="en-US" dirty="0"/>
              <a:t>， 在老的</a:t>
            </a:r>
            <a:r>
              <a:rPr lang="en-US" altLang="zh-CN" dirty="0"/>
              <a:t>SSM</a:t>
            </a:r>
            <a:r>
              <a:rPr lang="zh-CN" altLang="en-US" dirty="0"/>
              <a:t>里归类为前两个进程如</a:t>
            </a:r>
            <a:r>
              <a:rPr lang="en-US" altLang="zh-CN" dirty="0"/>
              <a:t>perceptual/cognitive</a:t>
            </a:r>
          </a:p>
          <a:p>
            <a:endParaRPr lang="en-IE" dirty="0"/>
          </a:p>
          <a:p>
            <a:endParaRPr lang="en-IE" dirty="0"/>
          </a:p>
          <a:p>
            <a:r>
              <a:rPr lang="en-IE" dirty="0"/>
              <a:t>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whether </a:t>
            </a:r>
            <a:r>
              <a:rPr lang="en-US" dirty="0">
                <a:highlight>
                  <a:srgbClr val="FFFFFF"/>
                </a:highlight>
                <a:latin typeface="Arial" panose="020B0604020202020204" pitchFamily="34" charset="0"/>
              </a:rPr>
              <a:t>Decision processing from sensory to motor area same?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Whether the adaptations of motor preparation signals is muscle dependence when apply (seed pressure, prior….)/?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This project aims to use a myoelectric interface to compare decision-making processes between finger and bicep movements under different conditions. The goal is to understand if our ability to adapt decisions in real-time depends on the muscle being used. By analyzing brain signals and behavior, we can learn if there are differences in how evidence is processed and if this affects motor control.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ECECEC"/>
                </a:solidFill>
                <a:effectLst/>
                <a:highlight>
                  <a:srgbClr val="212121"/>
                </a:highlight>
                <a:latin typeface="Söhne"/>
              </a:rPr>
              <a:t>因为大多数</a:t>
            </a:r>
            <a:r>
              <a:rPr lang="en-US" altLang="zh-CN" b="0" i="0" dirty="0">
                <a:solidFill>
                  <a:srgbClr val="ECECEC"/>
                </a:solidFill>
                <a:effectLst/>
                <a:highlight>
                  <a:srgbClr val="212121"/>
                </a:highlight>
                <a:latin typeface="Söhne"/>
              </a:rPr>
              <a:t>DM</a:t>
            </a:r>
            <a:r>
              <a:rPr lang="zh-CN" altLang="en-US" b="0" i="0" dirty="0">
                <a:solidFill>
                  <a:srgbClr val="ECECEC"/>
                </a:solidFill>
                <a:effectLst/>
                <a:highlight>
                  <a:srgbClr val="212121"/>
                </a:highlight>
                <a:latin typeface="Söhne"/>
              </a:rPr>
              <a:t>操作的是</a:t>
            </a:r>
            <a:r>
              <a:rPr lang="en-US" altLang="zh-CN" b="0" i="0" dirty="0">
                <a:solidFill>
                  <a:srgbClr val="ECECEC"/>
                </a:solidFill>
                <a:effectLst/>
                <a:highlight>
                  <a:srgbClr val="212121"/>
                </a:highlight>
                <a:latin typeface="Söhne"/>
              </a:rPr>
              <a:t>sensory</a:t>
            </a:r>
            <a:r>
              <a:rPr lang="zh-CN" altLang="en-US" b="0" i="0" dirty="0">
                <a:solidFill>
                  <a:srgbClr val="ECECEC"/>
                </a:solidFill>
                <a:effectLst/>
                <a:highlight>
                  <a:srgbClr val="212121"/>
                </a:highlight>
                <a:latin typeface="Söhne"/>
              </a:rPr>
              <a:t>和</a:t>
            </a:r>
            <a:r>
              <a:rPr lang="en-US" altLang="zh-CN" b="0" i="0" dirty="0">
                <a:solidFill>
                  <a:srgbClr val="ECECEC"/>
                </a:solidFill>
                <a:effectLst/>
                <a:highlight>
                  <a:srgbClr val="212121"/>
                </a:highlight>
                <a:latin typeface="Söhne"/>
              </a:rPr>
              <a:t>cognitive </a:t>
            </a:r>
            <a:r>
              <a:rPr lang="zh-CN" altLang="en-US" b="0" i="0" dirty="0">
                <a:solidFill>
                  <a:srgbClr val="ECECEC"/>
                </a:solidFill>
                <a:effectLst/>
                <a:highlight>
                  <a:srgbClr val="212121"/>
                </a:highlight>
                <a:latin typeface="Söhne"/>
              </a:rPr>
              <a:t>层面，有了</a:t>
            </a:r>
            <a:r>
              <a:rPr lang="en-US" altLang="zh-CN" b="0" i="0" dirty="0">
                <a:solidFill>
                  <a:srgbClr val="ECECEC"/>
                </a:solidFill>
                <a:effectLst/>
                <a:highlight>
                  <a:srgbClr val="212121"/>
                </a:highlight>
                <a:latin typeface="Söhne"/>
              </a:rPr>
              <a:t>EMG</a:t>
            </a:r>
            <a:r>
              <a:rPr lang="zh-CN" altLang="en-US" b="0" i="0" dirty="0">
                <a:solidFill>
                  <a:srgbClr val="ECECEC"/>
                </a:solidFill>
                <a:effectLst/>
                <a:highlight>
                  <a:srgbClr val="212121"/>
                </a:highlight>
                <a:latin typeface="Söhne"/>
              </a:rPr>
              <a:t>界面的帮助可以操作</a:t>
            </a:r>
            <a:r>
              <a:rPr lang="en-US" altLang="zh-CN" b="0" i="0" dirty="0">
                <a:solidFill>
                  <a:srgbClr val="ECECEC"/>
                </a:solidFill>
                <a:effectLst/>
                <a:highlight>
                  <a:srgbClr val="212121"/>
                </a:highlight>
                <a:latin typeface="Söhne"/>
              </a:rPr>
              <a:t>motor </a:t>
            </a:r>
            <a:r>
              <a:rPr lang="zh-CN" altLang="en-US" b="0" i="0" dirty="0">
                <a:solidFill>
                  <a:srgbClr val="ECECEC"/>
                </a:solidFill>
                <a:effectLst/>
                <a:highlight>
                  <a:srgbClr val="212121"/>
                </a:highlight>
                <a:latin typeface="Söhne"/>
              </a:rPr>
              <a:t>层面</a:t>
            </a:r>
            <a:r>
              <a:rPr lang="en-IE" altLang="zh-CN" b="0" i="0" dirty="0">
                <a:solidFill>
                  <a:srgbClr val="ECECEC"/>
                </a:solidFill>
                <a:effectLst/>
                <a:highlight>
                  <a:srgbClr val="212121"/>
                </a:highlight>
                <a:latin typeface="Söhne"/>
              </a:rPr>
              <a:t>, </a:t>
            </a:r>
            <a:r>
              <a:rPr lang="zh-CN" altLang="en-US" b="0" i="0" dirty="0">
                <a:solidFill>
                  <a:srgbClr val="ECECEC"/>
                </a:solidFill>
                <a:effectLst/>
                <a:highlight>
                  <a:srgbClr val="212121"/>
                </a:highlight>
                <a:latin typeface="Söhne"/>
              </a:rPr>
              <a:t>且可以确定决策</a:t>
            </a:r>
            <a:r>
              <a:rPr lang="en-US" altLang="zh-CN" b="0" i="0" dirty="0">
                <a:solidFill>
                  <a:srgbClr val="ECECEC"/>
                </a:solidFill>
                <a:effectLst/>
                <a:highlight>
                  <a:srgbClr val="212121"/>
                </a:highlight>
                <a:latin typeface="Söhne"/>
              </a:rPr>
              <a:t>commitment</a:t>
            </a:r>
            <a:endParaRPr lang="en-IE" dirty="0"/>
          </a:p>
          <a:p>
            <a:pPr marL="0" lvl="0" indent="0" algn="l" rtl="0">
              <a:lnSpc>
                <a:spcPct val="100000"/>
              </a:lnSpc>
              <a:spcBef>
                <a:spcPts val="0"/>
              </a:spcBef>
              <a:spcAft>
                <a:spcPts val="0"/>
              </a:spcAft>
              <a:buSzPts val="1400"/>
              <a:buNone/>
            </a:pPr>
            <a:endParaRPr dirty="0"/>
          </a:p>
        </p:txBody>
      </p:sp>
      <p:sp>
        <p:nvSpPr>
          <p:cNvPr id="198" name="Google Shape;1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dirty="0"/>
              <a:t>先讨论</a:t>
            </a:r>
            <a:r>
              <a:rPr lang="en-US" altLang="zh-CN" dirty="0"/>
              <a:t>EMG part</a:t>
            </a:r>
            <a:endParaRPr lang="en-IE" altLang="zh-CN" dirty="0"/>
          </a:p>
          <a:p>
            <a:r>
              <a:rPr lang="zh-CN" altLang="en-US" dirty="0"/>
              <a:t>我们选择这两个作为进远端 </a:t>
            </a:r>
            <a:endParaRPr lang="en-IE" altLang="zh-CN" dirty="0"/>
          </a:p>
          <a:p>
            <a:r>
              <a:rPr lang="zh-CN" altLang="en-US" dirty="0"/>
              <a:t>但其他肌肉的研究也可做为参考。 比如头颈和眼睛</a:t>
            </a:r>
            <a:endParaRPr lang="en-IE" altLang="zh-CN" dirty="0"/>
          </a:p>
          <a:p>
            <a:endParaRPr lang="en-IE" altLang="zh-CN" dirty="0"/>
          </a:p>
          <a:p>
            <a:r>
              <a:rPr lang="zh-CN" altLang="en-US" dirty="0"/>
              <a:t>首先发现 </a:t>
            </a:r>
            <a:r>
              <a:rPr lang="en-IE" altLang="zh-CN" dirty="0"/>
              <a:t>RT </a:t>
            </a:r>
            <a:r>
              <a:rPr lang="zh-CN" altLang="en-US" dirty="0"/>
              <a:t>时间增加由于</a:t>
            </a:r>
            <a:r>
              <a:rPr lang="en-US" altLang="zh-CN" dirty="0"/>
              <a:t>motor  </a:t>
            </a:r>
            <a:r>
              <a:rPr lang="en-US" altLang="zh-CN" dirty="0" err="1"/>
              <a:t>excution</a:t>
            </a:r>
            <a:r>
              <a:rPr lang="zh-CN" altLang="en-US" dirty="0"/>
              <a:t>而</a:t>
            </a:r>
            <a:r>
              <a:rPr lang="en-US" altLang="zh-CN" dirty="0"/>
              <a:t>delay</a:t>
            </a:r>
            <a:endParaRPr lang="en-IE" altLang="zh-CN" dirty="0"/>
          </a:p>
          <a:p>
            <a:r>
              <a:rPr lang="en-US" altLang="zh-CN" dirty="0"/>
              <a:t>Top-down </a:t>
            </a:r>
            <a:r>
              <a:rPr lang="en-IE" altLang="zh-CN" dirty="0"/>
              <a:t>and</a:t>
            </a:r>
            <a:r>
              <a:rPr lang="zh-CN" altLang="en-US" dirty="0"/>
              <a:t> </a:t>
            </a:r>
            <a:r>
              <a:rPr lang="en-IE" altLang="zh-CN" dirty="0"/>
              <a:t>feedback.</a:t>
            </a:r>
            <a:r>
              <a:rPr lang="zh-CN" altLang="en-US" dirty="0"/>
              <a:t> </a:t>
            </a:r>
            <a:r>
              <a:rPr lang="en-US" altLang="zh-CN" dirty="0"/>
              <a:t>Eye is longer because sensory encoding delay</a:t>
            </a:r>
          </a:p>
          <a:p>
            <a:endParaRPr lang="en-IE" altLang="zh-CN" dirty="0"/>
          </a:p>
          <a:p>
            <a:r>
              <a:rPr lang="zh-CN" altLang="en-US" dirty="0"/>
              <a:t>大部分研究对肌肉的定位都是触摸诊断</a:t>
            </a:r>
            <a:endParaRPr lang="en-IE" altLang="zh-CN" dirty="0"/>
          </a:p>
          <a:p>
            <a:r>
              <a:rPr lang="zh-CN" altLang="en-US" dirty="0"/>
              <a:t>所以选了两个研究最常用的肌肉</a:t>
            </a:r>
            <a:endParaRPr dirty="0"/>
          </a:p>
        </p:txBody>
      </p:sp>
      <p:sp>
        <p:nvSpPr>
          <p:cNvPr id="292" name="Google Shape;2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6</a:t>
            </a:fld>
            <a:endParaRPr/>
          </a:p>
        </p:txBody>
      </p:sp>
    </p:spTree>
    <p:extLst>
      <p:ext uri="{BB962C8B-B14F-4D97-AF65-F5344CB8AC3E}">
        <p14:creationId xmlns:p14="http://schemas.microsoft.com/office/powerpoint/2010/main" val="3921312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比较两个肌肉</a:t>
            </a:r>
            <a:endParaRPr lang="en-I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二头肌</a:t>
            </a:r>
            <a:r>
              <a:rPr lang="en-US" altLang="zh-CN" sz="1200" dirty="0"/>
              <a:t>motor unit</a:t>
            </a:r>
            <a:r>
              <a:rPr lang="zh-CN" altLang="en-US" sz="1200" dirty="0"/>
              <a:t>更大，更多</a:t>
            </a:r>
            <a:r>
              <a:rPr lang="en-US" altLang="zh-CN" sz="1200" dirty="0"/>
              <a:t>type1 fiber</a:t>
            </a:r>
            <a:r>
              <a:rPr lang="zh-CN" altLang="en-US" sz="1200" dirty="0"/>
              <a:t>导致对</a:t>
            </a:r>
            <a:r>
              <a:rPr lang="en-US" sz="1200" dirty="0"/>
              <a:t>fatigue</a:t>
            </a:r>
            <a:r>
              <a:rPr lang="zh-CN" altLang="en-US" sz="1200" dirty="0"/>
              <a:t>的耐受和对</a:t>
            </a:r>
            <a:r>
              <a:rPr lang="en-US" sz="1200" dirty="0"/>
              <a:t>Sustained, </a:t>
            </a:r>
            <a:r>
              <a:rPr lang="en-IE" sz="1200" dirty="0"/>
              <a:t>Stable </a:t>
            </a:r>
            <a:r>
              <a:rPr lang="zh-CN" altLang="en-US" sz="1200" dirty="0"/>
              <a:t>移动的支持（少改变）。且更依赖预编程的指令（像</a:t>
            </a:r>
            <a:r>
              <a:rPr lang="en-US" altLang="zh-CN" sz="1200" dirty="0"/>
              <a:t>series</a:t>
            </a:r>
            <a:r>
              <a:rPr lang="zh-CN" altLang="en-US" sz="1200" dirty="0"/>
              <a:t>模型少</a:t>
            </a:r>
            <a:r>
              <a:rPr lang="en-US" altLang="zh-CN" sz="1200" dirty="0"/>
              <a:t>feedback</a:t>
            </a:r>
            <a:r>
              <a:rPr lang="zh-CN" altLang="en-US" sz="1200" dirty="0"/>
              <a:t>）模型会后面说。</a:t>
            </a:r>
            <a:endParaRPr lang="en-I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根据</a:t>
            </a:r>
            <a:r>
              <a:rPr lang="en-US" altLang="zh-CN" sz="1200" dirty="0"/>
              <a:t>boardman map</a:t>
            </a:r>
            <a:r>
              <a:rPr lang="zh-CN" altLang="en-US" sz="1200" dirty="0"/>
              <a:t>，位置更接近与中间</a:t>
            </a:r>
            <a:endParaRPr lang="en-I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而远端肌肉</a:t>
            </a:r>
            <a:r>
              <a:rPr lang="en-US" altLang="zh-CN" sz="1200" dirty="0"/>
              <a:t>motor unit</a:t>
            </a:r>
            <a:r>
              <a:rPr lang="zh-CN" altLang="en-US" sz="1200" dirty="0"/>
              <a:t>由更小的</a:t>
            </a:r>
            <a:r>
              <a:rPr lang="en-US" altLang="zh-CN" sz="1200" dirty="0"/>
              <a:t>Type2</a:t>
            </a:r>
            <a:r>
              <a:rPr lang="zh-CN" altLang="en-US" sz="1200" dirty="0"/>
              <a:t>组成，让它启动更快改变和准确，但更容易疲劳。为了更准确</a:t>
            </a:r>
            <a:r>
              <a:rPr lang="en-US" sz="1200" dirty="0"/>
              <a:t>motor planning and execution</a:t>
            </a:r>
            <a:r>
              <a:rPr lang="zh-CN" altLang="en-US" sz="1200" dirty="0"/>
              <a:t>所以存在</a:t>
            </a:r>
            <a:r>
              <a:rPr lang="en-US" sz="1200" dirty="0"/>
              <a:t>sensory feedback </a:t>
            </a:r>
            <a:r>
              <a:rPr lang="zh-CN" altLang="en-US" sz="1200" dirty="0"/>
              <a:t>，所以实时调整更像平行模型</a:t>
            </a:r>
            <a:endParaRPr lang="en-I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且脑部与</a:t>
            </a:r>
            <a:r>
              <a:rPr lang="en-US" altLang="zh-CN" sz="1200" dirty="0"/>
              <a:t>FDI</a:t>
            </a:r>
            <a:r>
              <a:rPr lang="zh-CN" altLang="en-US" sz="1200" dirty="0"/>
              <a:t>的连接更多，同时更多的脑区会参与控制（比如</a:t>
            </a:r>
            <a:r>
              <a:rPr lang="en-US" b="0" i="0" dirty="0">
                <a:effectLst/>
                <a:latin typeface="Arial" panose="020B0604020202020204" pitchFamily="34" charset="0"/>
              </a:rPr>
              <a:t>cerebellum and basal ganglia </a:t>
            </a:r>
            <a:r>
              <a:rPr lang="zh-CN" altLang="en-US" b="0" i="0" dirty="0">
                <a:effectLst/>
                <a:latin typeface="Arial" panose="020B0604020202020204" pitchFamily="34" charset="0"/>
              </a:rPr>
              <a: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Proximal muscles tend to have larger motor units and a higher proportion of Type I (slow-twitch) muscle fibers, which are more resistant to fatigue and are suited for sustained, stabilizing contractions. (? may </a:t>
            </a:r>
            <a:r>
              <a:rPr lang="en-US" sz="1200" b="1" dirty="0"/>
              <a:t>rely more on predetermined motor programs </a:t>
            </a:r>
            <a:r>
              <a:rPr lang="en-US" sz="1200" dirty="0"/>
              <a:t>(more series model) due to their role in providing stability and generating gross movements, </a:t>
            </a:r>
            <a:r>
              <a:rPr lang="en-US" sz="1200" b="1" dirty="0"/>
              <a:t>less relying on sensory feedback</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effectLst/>
                <a:latin typeface="Arial" panose="020B0604020202020204" pitchFamily="34" charset="0"/>
              </a:rPr>
              <a:t>Proximal muscle:  </a:t>
            </a:r>
            <a:r>
              <a:rPr lang="en-US" b="0" i="0" dirty="0">
                <a:effectLst/>
                <a:latin typeface="Arial" panose="020B0604020202020204" pitchFamily="34" charset="0"/>
              </a:rPr>
              <a:t>often initiated by more medial areas of the motor corte</a:t>
            </a:r>
            <a:r>
              <a:rPr lang="en-IE" b="0" i="0" dirty="0">
                <a:effectLst/>
                <a:latin typeface="Arial" panose="020B0604020202020204" pitchFamily="34" charset="0"/>
              </a:rPr>
              <a:t>x (?adjust channel selection?)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Distal muscles often have smaller motor units and a higher proportion of Type II (fast-twitch) muscle fibers, which are capable of rapid, fine, and precise movements but are more susceptible to fatigue.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require a high degree of sensory feedback for accurate motor planning and execution. feedback loop(?link to model: feedback loop?) is critical for adjusting movements in real-time (?more parallel or embodied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Distal muscle:  high degree of coordination and precision, more complex neural mechanisms, including greater involvement of the cerebellum and basal ganglia (engage more lateral and anterior parts of the motor cortex and involve more complex sensorimotor integration)</a:t>
            </a:r>
            <a:endParaRPr lang="en-IE"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lvl="0" indent="0" algn="l" rtl="0">
              <a:lnSpc>
                <a:spcPct val="100000"/>
              </a:lnSpc>
              <a:spcBef>
                <a:spcPts val="0"/>
              </a:spcBef>
              <a:spcAft>
                <a:spcPts val="0"/>
              </a:spcAft>
              <a:buSzPts val="1400"/>
              <a:buNone/>
            </a:pPr>
            <a:endParaRPr dirty="0"/>
          </a:p>
        </p:txBody>
      </p:sp>
      <p:sp>
        <p:nvSpPr>
          <p:cNvPr id="292" name="Google Shape;2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dirty="0"/>
              <a:t>有实验比较 让参与者 休息，观察写字，观察手臂移动</a:t>
            </a:r>
            <a:endParaRPr lang="en-IE" altLang="zh-CN" dirty="0"/>
          </a:p>
          <a:p>
            <a:endParaRPr lang="en-IE" altLang="zh-CN" dirty="0"/>
          </a:p>
          <a:p>
            <a:r>
              <a:rPr lang="zh-CN" altLang="en-US" dirty="0"/>
              <a:t>记录</a:t>
            </a:r>
            <a:r>
              <a:rPr lang="en-IE" altLang="zh-CN" dirty="0"/>
              <a:t>TMS </a:t>
            </a:r>
            <a:r>
              <a:rPr lang="zh-CN" altLang="en-US" dirty="0"/>
              <a:t>来学习观察时他人运动时的</a:t>
            </a:r>
            <a:r>
              <a:rPr lang="en-IE" altLang="zh-CN" dirty="0"/>
              <a:t>Motor evoked potentials (MEP)</a:t>
            </a:r>
            <a:r>
              <a:rPr lang="zh-CN" altLang="en-US" dirty="0"/>
              <a:t>，表明</a:t>
            </a:r>
            <a:endParaRPr lang="en-IE" altLang="zh-CN" dirty="0"/>
          </a:p>
          <a:p>
            <a:endParaRPr lang="en-IE" altLang="zh-CN" dirty="0"/>
          </a:p>
          <a:p>
            <a:r>
              <a:rPr lang="en-US" altLang="zh-CN" dirty="0"/>
              <a:t>Motor area </a:t>
            </a:r>
            <a:r>
              <a:rPr lang="zh-CN" altLang="en-US" dirty="0"/>
              <a:t>在移动前的</a:t>
            </a:r>
            <a:r>
              <a:rPr lang="en-US" altLang="zh-CN" dirty="0"/>
              <a:t>inhibition</a:t>
            </a:r>
            <a:r>
              <a:rPr lang="zh-CN" altLang="en-US" dirty="0"/>
              <a:t>被减弱，但只在</a:t>
            </a:r>
            <a:r>
              <a:rPr lang="en-US" sz="1200" b="0" i="0" dirty="0">
                <a:effectLst/>
                <a:latin typeface="Arial" panose="020B0604020202020204" pitchFamily="34" charset="0"/>
                <a:cs typeface="Arial" panose="020B0604020202020204" pitchFamily="34" charset="0"/>
              </a:rPr>
              <a:t>contract muscle </a:t>
            </a:r>
            <a:r>
              <a:rPr lang="zh-CN" altLang="en-US" sz="1200" b="0" i="0" dirty="0">
                <a:effectLst/>
                <a:latin typeface="Arial" panose="020B0604020202020204" pitchFamily="34" charset="0"/>
                <a:cs typeface="Arial" panose="020B0604020202020204" pitchFamily="34" charset="0"/>
              </a:rPr>
              <a:t>（</a:t>
            </a:r>
            <a:r>
              <a:rPr lang="en-IE" altLang="zh-CN" sz="1200" b="0" i="0" dirty="0">
                <a:effectLst/>
                <a:latin typeface="Arial" panose="020B0604020202020204" pitchFamily="34" charset="0"/>
                <a:cs typeface="Arial" panose="020B0604020202020204" pitchFamily="34" charset="0"/>
              </a:rPr>
              <a:t>biceps</a:t>
            </a:r>
            <a:r>
              <a:rPr lang="zh-CN" altLang="en-US" sz="1200" b="0" i="0" dirty="0">
                <a:effectLst/>
                <a:latin typeface="Arial" panose="020B0604020202020204" pitchFamily="34" charset="0"/>
                <a:cs typeface="Arial" panose="020B0604020202020204" pitchFamily="34" charset="0"/>
              </a:rPr>
              <a:t>），而不是</a:t>
            </a:r>
            <a:r>
              <a:rPr lang="en-US" sz="1200" b="0" i="0" dirty="0">
                <a:effectLst/>
                <a:latin typeface="Arial" panose="020B0604020202020204" pitchFamily="34" charset="0"/>
                <a:cs typeface="Arial" panose="020B0604020202020204" pitchFamily="34" charset="0"/>
              </a:rPr>
              <a:t>relax muscle (</a:t>
            </a:r>
            <a:r>
              <a:rPr lang="en-US" sz="1200" b="0" i="0" dirty="0" err="1">
                <a:effectLst/>
                <a:latin typeface="Arial" panose="020B0604020202020204" pitchFamily="34" charset="0"/>
                <a:cs typeface="Arial" panose="020B0604020202020204" pitchFamily="34" charset="0"/>
              </a:rPr>
              <a:t>tricpes</a:t>
            </a:r>
            <a:r>
              <a:rPr lang="en-US" sz="1200" b="0" i="0" dirty="0">
                <a:effectLst/>
                <a:latin typeface="Arial" panose="020B0604020202020204" pitchFamily="34" charset="0"/>
                <a:cs typeface="Arial" panose="020B0604020202020204" pitchFamily="34" charset="0"/>
              </a:rPr>
              <a:t>); </a:t>
            </a:r>
          </a:p>
          <a:p>
            <a:r>
              <a:rPr lang="zh-CN" altLang="en-US" sz="1200" b="0" i="0" dirty="0">
                <a:effectLst/>
                <a:latin typeface="Arial" panose="020B0604020202020204" pitchFamily="34" charset="0"/>
                <a:cs typeface="Arial" panose="020B0604020202020204" pitchFamily="34" charset="0"/>
              </a:rPr>
              <a:t>这与</a:t>
            </a:r>
            <a:r>
              <a:rPr lang="en-US" sz="1200" dirty="0"/>
              <a:t>Mu-beta (MB) decreases </a:t>
            </a:r>
            <a:r>
              <a:rPr lang="zh-CN" altLang="en-US" sz="1200" dirty="0"/>
              <a:t>在</a:t>
            </a:r>
            <a:r>
              <a:rPr lang="en-US" altLang="zh-CN" sz="1200" dirty="0"/>
              <a:t>post-cue </a:t>
            </a:r>
            <a:r>
              <a:rPr lang="zh-CN" altLang="en-US" sz="1200" dirty="0"/>
              <a:t>的最近发现相似</a:t>
            </a:r>
            <a:endParaRPr lang="en-IE" altLang="zh-CN" sz="1200" dirty="0"/>
          </a:p>
          <a:p>
            <a:endParaRPr lang="en-IE" altLang="zh-CN" sz="1200" dirty="0"/>
          </a:p>
          <a:p>
            <a:r>
              <a:rPr lang="zh-CN" altLang="en-US" sz="1200" dirty="0"/>
              <a:t>另一个有趣的发现是在观察手臂移动时，</a:t>
            </a:r>
            <a:r>
              <a:rPr lang="en-US" altLang="zh-CN" sz="1200" dirty="0"/>
              <a:t>MEP</a:t>
            </a:r>
            <a:r>
              <a:rPr lang="zh-CN" altLang="en-US" sz="1200" dirty="0"/>
              <a:t>在</a:t>
            </a:r>
            <a:r>
              <a:rPr lang="en-US" altLang="zh-CN" sz="1200" dirty="0"/>
              <a:t>proximal</a:t>
            </a:r>
            <a:r>
              <a:rPr lang="zh-CN" altLang="en-US" sz="1200" dirty="0"/>
              <a:t>肌肉出现。但这现象在</a:t>
            </a:r>
            <a:r>
              <a:rPr lang="en-US" altLang="zh-CN" sz="1200" dirty="0"/>
              <a:t>FDI</a:t>
            </a:r>
            <a:r>
              <a:rPr lang="zh-CN" altLang="en-US" sz="1200" dirty="0"/>
              <a:t>没有观察到</a:t>
            </a:r>
            <a:endParaRPr lang="en-IE" altLang="zh-CN" sz="1200" dirty="0"/>
          </a:p>
          <a:p>
            <a:endParaRPr lang="en-IE" altLang="zh-CN" sz="1200" dirty="0"/>
          </a:p>
          <a:p>
            <a:r>
              <a:rPr lang="zh-CN" altLang="en-US" sz="1200" b="0" i="0" dirty="0">
                <a:effectLst/>
                <a:latin typeface="Arial" panose="020B0604020202020204" pitchFamily="34" charset="0"/>
                <a:cs typeface="Arial" panose="020B0604020202020204" pitchFamily="34" charset="0"/>
              </a:rPr>
              <a:t>验证了之前的物理不同，</a:t>
            </a:r>
            <a:r>
              <a:rPr lang="en-US" altLang="zh-CN" sz="1200" b="0" i="0" dirty="0" err="1">
                <a:effectLst/>
                <a:latin typeface="Arial" panose="020B0604020202020204" pitchFamily="34" charset="0"/>
                <a:cs typeface="Arial" panose="020B0604020202020204" pitchFamily="34" charset="0"/>
              </a:rPr>
              <a:t>becips</a:t>
            </a:r>
            <a:r>
              <a:rPr lang="zh-CN" altLang="en-US" sz="1200" b="0" i="0" dirty="0">
                <a:effectLst/>
                <a:latin typeface="Arial" panose="020B0604020202020204" pitchFamily="34" charset="0"/>
                <a:cs typeface="Arial" panose="020B0604020202020204" pitchFamily="34" charset="0"/>
              </a:rPr>
              <a:t>预编程，串联自上而下，</a:t>
            </a:r>
            <a:r>
              <a:rPr lang="en-US" altLang="zh-CN" sz="1200" b="0" i="0" dirty="0">
                <a:effectLst/>
                <a:latin typeface="Arial" panose="020B0604020202020204" pitchFamily="34" charset="0"/>
                <a:cs typeface="Arial" panose="020B0604020202020204" pitchFamily="34" charset="0"/>
              </a:rPr>
              <a:t>FDI</a:t>
            </a:r>
            <a:r>
              <a:rPr lang="zh-CN" altLang="en-US" sz="1200" b="0" i="0" dirty="0">
                <a:effectLst/>
                <a:latin typeface="Arial" panose="020B0604020202020204" pitchFamily="34" charset="0"/>
                <a:cs typeface="Arial" panose="020B0604020202020204" pitchFamily="34" charset="0"/>
              </a:rPr>
              <a:t>更多</a:t>
            </a:r>
            <a:r>
              <a:rPr lang="en-US" altLang="zh-CN" sz="1200" b="0" i="0" dirty="0">
                <a:effectLst/>
                <a:latin typeface="Arial" panose="020B0604020202020204" pitchFamily="34" charset="0"/>
                <a:cs typeface="Arial" panose="020B0604020202020204" pitchFamily="34" charset="0"/>
              </a:rPr>
              <a:t>feedback loop</a:t>
            </a:r>
            <a:r>
              <a:rPr lang="zh-CN" altLang="en-US" sz="1200" b="0" i="0" dirty="0">
                <a:effectLst/>
                <a:latin typeface="Arial" panose="020B0604020202020204" pitchFamily="34" charset="0"/>
                <a:cs typeface="Arial" panose="020B0604020202020204" pitchFamily="34" charset="0"/>
              </a:rPr>
              <a:t>，并联或</a:t>
            </a:r>
            <a:r>
              <a:rPr lang="en-US" altLang="zh-CN" sz="1200" b="0" i="0" dirty="0" err="1">
                <a:effectLst/>
                <a:latin typeface="Arial" panose="020B0604020202020204" pitchFamily="34" charset="0"/>
                <a:cs typeface="Arial" panose="020B0604020202020204" pitchFamily="34" charset="0"/>
              </a:rPr>
              <a:t>embodided</a:t>
            </a:r>
            <a:r>
              <a:rPr lang="en-US" altLang="zh-CN" sz="1200" b="0" i="0" dirty="0">
                <a:effectLst/>
                <a:latin typeface="Arial" panose="020B0604020202020204" pitchFamily="34" charset="0"/>
                <a:cs typeface="Arial" panose="020B0604020202020204" pitchFamily="34" charset="0"/>
              </a:rPr>
              <a:t> loop</a:t>
            </a:r>
            <a:endParaRPr lang="en-IE" altLang="zh-CN" sz="1200" dirty="0"/>
          </a:p>
          <a:p>
            <a:r>
              <a:rPr lang="en-US" sz="1200" b="0" i="0" dirty="0">
                <a:effectLst/>
                <a:latin typeface="Arial" panose="020B0604020202020204" pitchFamily="34" charset="0"/>
                <a:cs typeface="Arial" panose="020B0604020202020204" pitchFamily="34" charset="0"/>
              </a:rPr>
              <a:t>%%%%%%%%%%%%%%%%%%%%%%%%%%%%%%%%%%%%%%%%%%</a:t>
            </a:r>
          </a:p>
          <a:p>
            <a:endParaRPr lang="en-IE" altLang="zh-CN"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rial" panose="020B0604020202020204" pitchFamily="34" charset="0"/>
                <a:cs typeface="Arial" panose="020B0604020202020204" pitchFamily="34" charset="0"/>
              </a:rPr>
              <a:t>the inhibition in human motor cortex was reduced before the onset of movement in the contract muscle (</a:t>
            </a:r>
            <a:r>
              <a:rPr lang="en-US" sz="1200" b="0" i="0" dirty="0" err="1">
                <a:effectLst/>
                <a:latin typeface="Arial" panose="020B0604020202020204" pitchFamily="34" charset="0"/>
                <a:cs typeface="Arial" panose="020B0604020202020204" pitchFamily="34" charset="0"/>
              </a:rPr>
              <a:t>becips</a:t>
            </a:r>
            <a:r>
              <a:rPr lang="en-US" sz="1200" b="0" i="0" dirty="0">
                <a:effectLst/>
                <a:latin typeface="Arial" panose="020B0604020202020204" pitchFamily="34" charset="0"/>
                <a:cs typeface="Arial" panose="020B0604020202020204" pitchFamily="34" charset="0"/>
              </a:rPr>
              <a:t>), but not relax muscle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rial" panose="020B0604020202020204" pitchFamily="34" charset="0"/>
                <a:cs typeface="Arial" panose="020B0604020202020204" pitchFamily="34" charset="0"/>
              </a:rPr>
              <a:t>During observation of arm movement the facilitation of the MEP (</a:t>
            </a:r>
            <a:r>
              <a:rPr lang="en-IE" sz="1200" b="0" i="0" dirty="0">
                <a:effectLst/>
                <a:latin typeface="Arial" panose="020B0604020202020204" pitchFamily="34" charset="0"/>
                <a:cs typeface="Arial" panose="020B0604020202020204" pitchFamily="34" charset="0"/>
              </a:rPr>
              <a:t>motor evoked potential) </a:t>
            </a:r>
            <a:r>
              <a:rPr lang="en-US" sz="1200" b="0" i="0" dirty="0">
                <a:effectLst/>
                <a:latin typeface="Arial" panose="020B0604020202020204" pitchFamily="34" charset="0"/>
                <a:cs typeface="Arial" panose="020B0604020202020204" pitchFamily="34" charset="0"/>
              </a:rPr>
              <a:t>was present in more proximal muscles </a:t>
            </a:r>
            <a:r>
              <a:rPr lang="zh-CN" altLang="en-US" sz="1200" b="0" i="0" dirty="0">
                <a:effectLst/>
                <a:latin typeface="Arial" panose="020B0604020202020204" pitchFamily="34" charset="0"/>
                <a:cs typeface="Arial" panose="020B0604020202020204" pitchFamily="34" charset="0"/>
              </a:rPr>
              <a:t>， 验证了之前的物理不同，</a:t>
            </a:r>
            <a:r>
              <a:rPr lang="en-US" altLang="zh-CN" sz="1200" b="0" i="0" dirty="0" err="1">
                <a:effectLst/>
                <a:latin typeface="Arial" panose="020B0604020202020204" pitchFamily="34" charset="0"/>
                <a:cs typeface="Arial" panose="020B0604020202020204" pitchFamily="34" charset="0"/>
              </a:rPr>
              <a:t>becips</a:t>
            </a:r>
            <a:r>
              <a:rPr lang="zh-CN" altLang="en-US" sz="1200" b="0" i="0" dirty="0">
                <a:effectLst/>
                <a:latin typeface="Arial" panose="020B0604020202020204" pitchFamily="34" charset="0"/>
                <a:cs typeface="Arial" panose="020B0604020202020204" pitchFamily="34" charset="0"/>
              </a:rPr>
              <a:t>预编程，串联自上而下，</a:t>
            </a:r>
            <a:r>
              <a:rPr lang="en-US" altLang="zh-CN" sz="1200" b="0" i="0" dirty="0">
                <a:effectLst/>
                <a:latin typeface="Arial" panose="020B0604020202020204" pitchFamily="34" charset="0"/>
                <a:cs typeface="Arial" panose="020B0604020202020204" pitchFamily="34" charset="0"/>
              </a:rPr>
              <a:t>FDI</a:t>
            </a:r>
            <a:r>
              <a:rPr lang="zh-CN" altLang="en-US" sz="1200" b="0" i="0" dirty="0">
                <a:effectLst/>
                <a:latin typeface="Arial" panose="020B0604020202020204" pitchFamily="34" charset="0"/>
                <a:cs typeface="Arial" panose="020B0604020202020204" pitchFamily="34" charset="0"/>
              </a:rPr>
              <a:t>更多</a:t>
            </a:r>
            <a:r>
              <a:rPr lang="en-US" altLang="zh-CN" sz="1200" b="0" i="0" dirty="0">
                <a:effectLst/>
                <a:latin typeface="Arial" panose="020B0604020202020204" pitchFamily="34" charset="0"/>
                <a:cs typeface="Arial" panose="020B0604020202020204" pitchFamily="34" charset="0"/>
              </a:rPr>
              <a:t>feedback loop</a:t>
            </a:r>
            <a:r>
              <a:rPr lang="zh-CN" altLang="en-US" sz="1200" b="0" i="0" dirty="0">
                <a:effectLst/>
                <a:latin typeface="Arial" panose="020B0604020202020204" pitchFamily="34" charset="0"/>
                <a:cs typeface="Arial" panose="020B0604020202020204" pitchFamily="34" charset="0"/>
              </a:rPr>
              <a:t>，并联或</a:t>
            </a:r>
            <a:r>
              <a:rPr lang="en-US" altLang="zh-CN" sz="1200" b="0" i="0" dirty="0" err="1">
                <a:effectLst/>
                <a:latin typeface="Arial" panose="020B0604020202020204" pitchFamily="34" charset="0"/>
                <a:cs typeface="Arial" panose="020B0604020202020204" pitchFamily="34" charset="0"/>
              </a:rPr>
              <a:t>embodided</a:t>
            </a:r>
            <a:r>
              <a:rPr lang="en-US" altLang="zh-CN" sz="1200" b="0" i="0" dirty="0">
                <a:effectLst/>
                <a:latin typeface="Arial" panose="020B0604020202020204" pitchFamily="34" charset="0"/>
                <a:cs typeface="Arial" panose="020B0604020202020204" pitchFamily="34" charset="0"/>
              </a:rPr>
              <a:t> loop</a:t>
            </a:r>
            <a:endParaRPr lang="en-IE" dirty="0"/>
          </a:p>
          <a:p>
            <a:pPr marL="0" lvl="0" indent="0" algn="l" rtl="0">
              <a:lnSpc>
                <a:spcPct val="100000"/>
              </a:lnSpc>
              <a:spcBef>
                <a:spcPts val="0"/>
              </a:spcBef>
              <a:spcAft>
                <a:spcPts val="0"/>
              </a:spcAft>
              <a:buSzPts val="1400"/>
              <a:buNone/>
            </a:pPr>
            <a:endParaRPr dirty="0"/>
          </a:p>
        </p:txBody>
      </p:sp>
      <p:sp>
        <p:nvSpPr>
          <p:cNvPr id="292" name="Google Shape;2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8</a:t>
            </a:fld>
            <a:endParaRPr/>
          </a:p>
        </p:txBody>
      </p:sp>
    </p:spTree>
    <p:extLst>
      <p:ext uri="{BB962C8B-B14F-4D97-AF65-F5344CB8AC3E}">
        <p14:creationId xmlns:p14="http://schemas.microsoft.com/office/powerpoint/2010/main" val="71004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这是三种模型，实际上有四种，但是两个平行的合并了</a:t>
            </a: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串联模型是指先处理感官信息，然后做决定后开始执行</a:t>
            </a:r>
            <a:r>
              <a:rPr lang="en-US" altLang="zh-CN" sz="1200" b="0" i="0" dirty="0">
                <a:effectLst/>
                <a:latin typeface="Arial" panose="020B0604020202020204" pitchFamily="34" charset="0"/>
              </a:rPr>
              <a:t>motor response</a:t>
            </a:r>
            <a:r>
              <a:rPr lang="zh-CN" altLang="en-US" sz="1200" b="0" i="0" dirty="0">
                <a:effectLst/>
                <a:latin typeface="Arial" panose="020B0604020202020204" pitchFamily="34" charset="0"/>
              </a:rPr>
              <a:t>。</a:t>
            </a: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然而连续流模型认为一旦受到感官信息，就开始向</a:t>
            </a:r>
            <a:r>
              <a:rPr lang="en-US" altLang="zh-CN" sz="1200" b="0" i="0" dirty="0">
                <a:effectLst/>
                <a:latin typeface="Arial" panose="020B0604020202020204" pitchFamily="34" charset="0"/>
              </a:rPr>
              <a:t>motor</a:t>
            </a:r>
            <a:r>
              <a:rPr lang="zh-CN" altLang="en-US" sz="1200" b="0" i="0" dirty="0">
                <a:effectLst/>
                <a:latin typeface="Arial" panose="020B0604020202020204" pitchFamily="34" charset="0"/>
              </a:rPr>
              <a:t>传输信号用于</a:t>
            </a:r>
            <a:r>
              <a:rPr lang="en-US" altLang="zh-CN" sz="1200" b="0" i="0" dirty="0" err="1">
                <a:effectLst/>
                <a:latin typeface="Arial" panose="020B0604020202020204" pitchFamily="34" charset="0"/>
              </a:rPr>
              <a:t>plannging</a:t>
            </a:r>
            <a:r>
              <a:rPr lang="zh-CN" altLang="en-US" sz="1200" b="0" i="0" dirty="0">
                <a:effectLst/>
                <a:latin typeface="Arial" panose="020B0604020202020204" pitchFamily="34" charset="0"/>
              </a:rPr>
              <a:t>或</a:t>
            </a:r>
            <a:r>
              <a:rPr lang="en-US" altLang="zh-CN" sz="1200" b="0" i="0" dirty="0" err="1">
                <a:effectLst/>
                <a:latin typeface="Arial" panose="020B0604020202020204" pitchFamily="34" charset="0"/>
              </a:rPr>
              <a:t>excutation</a:t>
            </a:r>
            <a:r>
              <a:rPr lang="en-US" altLang="zh-CN" sz="1200" b="0" i="0" dirty="0">
                <a:effectLst/>
                <a:latin typeface="Arial" panose="020B0604020202020204" pitchFamily="34" charset="0"/>
              </a:rPr>
              <a:t>.</a:t>
            </a:r>
            <a:r>
              <a:rPr lang="zh-CN" altLang="en-US" sz="1200" b="0" i="0" dirty="0">
                <a:effectLst/>
                <a:latin typeface="Arial" panose="020B0604020202020204" pitchFamily="34" charset="0"/>
              </a:rPr>
              <a:t>意味着在决策结束前，运动系统已经对</a:t>
            </a:r>
            <a:r>
              <a:rPr lang="en-US" altLang="zh-CN" sz="1200" b="0" i="0" dirty="0">
                <a:effectLst/>
                <a:latin typeface="Arial" panose="020B0604020202020204" pitchFamily="34" charset="0"/>
              </a:rPr>
              <a:t>potential action</a:t>
            </a:r>
            <a:r>
              <a:rPr lang="zh-CN" altLang="en-US" sz="1200" b="0" i="0" dirty="0">
                <a:effectLst/>
                <a:latin typeface="Arial" panose="020B0604020202020204" pitchFamily="34" charset="0"/>
              </a:rPr>
              <a:t>准备好了。</a:t>
            </a: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第二个平行模型加了一个 </a:t>
            </a:r>
            <a:r>
              <a:rPr lang="en-US" altLang="zh-CN" sz="1200" b="0" i="0" dirty="0">
                <a:effectLst/>
                <a:latin typeface="Arial" panose="020B0604020202020204" pitchFamily="34" charset="0"/>
              </a:rPr>
              <a:t>response/action preparation (</a:t>
            </a:r>
            <a:r>
              <a:rPr lang="zh-CN" altLang="en-US" sz="1200" b="0" i="0" dirty="0">
                <a:effectLst/>
                <a:latin typeface="Arial" panose="020B0604020202020204" pitchFamily="34" charset="0"/>
              </a:rPr>
              <a:t>后面假设里会用到的概念</a:t>
            </a:r>
            <a:r>
              <a:rPr lang="en-US" altLang="zh-CN" sz="1200" b="0" i="0" dirty="0">
                <a:effectLst/>
                <a:latin typeface="Arial" panose="020B0604020202020204" pitchFamily="34" charset="0"/>
              </a:rPr>
              <a:t>)</a:t>
            </a:r>
            <a:r>
              <a:rPr lang="zh-CN" altLang="en-US" sz="1200" b="0" i="0" dirty="0">
                <a:effectLst/>
                <a:latin typeface="Arial" panose="020B0604020202020204" pitchFamily="34" charset="0"/>
              </a:rPr>
              <a:t>，它允许</a:t>
            </a:r>
            <a:r>
              <a:rPr lang="en-US" altLang="zh-CN" sz="1200" b="0" i="0" dirty="0">
                <a:effectLst/>
                <a:latin typeface="Arial" panose="020B0604020202020204" pitchFamily="34" charset="0"/>
              </a:rPr>
              <a:t>,</a:t>
            </a:r>
            <a:r>
              <a:rPr lang="zh-CN" altLang="en-US" sz="1200" b="0" i="0" dirty="0">
                <a:effectLst/>
                <a:latin typeface="Arial" panose="020B0604020202020204" pitchFamily="34" charset="0"/>
              </a:rPr>
              <a:t>提前启动动作</a:t>
            </a:r>
            <a:r>
              <a:rPr lang="en-US" altLang="zh-CN" sz="1200" b="0" i="0" dirty="0">
                <a:effectLst/>
                <a:latin typeface="Arial" panose="020B0604020202020204" pitchFamily="34" charset="0"/>
              </a:rPr>
              <a:t>,</a:t>
            </a:r>
            <a:r>
              <a:rPr lang="zh-CN" altLang="en-US" sz="1200" b="0" i="0" dirty="0">
                <a:effectLst/>
                <a:latin typeface="Arial" panose="020B0604020202020204" pitchFamily="34" charset="0"/>
              </a:rPr>
              <a:t>在累积的信息通过决策边界前。</a:t>
            </a: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目前最权威的</a:t>
            </a:r>
            <a:r>
              <a:rPr lang="en-US" altLang="zh-CN" sz="1200" b="0" i="0" dirty="0">
                <a:effectLst/>
                <a:latin typeface="Arial" panose="020B0604020202020204" pitchFamily="34" charset="0"/>
              </a:rPr>
              <a:t>EEG</a:t>
            </a:r>
            <a:r>
              <a:rPr lang="zh-CN" altLang="en-US" sz="1200" b="0" i="0" dirty="0">
                <a:effectLst/>
                <a:latin typeface="Arial" panose="020B0604020202020204" pitchFamily="34" charset="0"/>
              </a:rPr>
              <a:t>， </a:t>
            </a:r>
            <a:r>
              <a:rPr lang="en-US" altLang="zh-CN" sz="1200" b="0" i="0" dirty="0">
                <a:effectLst/>
                <a:latin typeface="Arial" panose="020B0604020202020204" pitchFamily="34" charset="0"/>
              </a:rPr>
              <a:t>NI model</a:t>
            </a:r>
            <a:r>
              <a:rPr lang="zh-CN" altLang="en-US" sz="1200" b="0" i="0" dirty="0">
                <a:effectLst/>
                <a:latin typeface="Arial" panose="020B0604020202020204" pitchFamily="34" charset="0"/>
              </a:rPr>
              <a:t>类似于第一种平行模型，最新的</a:t>
            </a:r>
            <a:r>
              <a:rPr lang="en-US" altLang="zh-CN" sz="1200" b="0" i="0" dirty="0">
                <a:effectLst/>
                <a:latin typeface="Arial" panose="020B0604020202020204" pitchFamily="34" charset="0"/>
              </a:rPr>
              <a:t>EMG</a:t>
            </a:r>
            <a:r>
              <a:rPr lang="zh-CN" altLang="en-US" sz="1200" b="0" i="0" dirty="0">
                <a:effectLst/>
                <a:latin typeface="Arial" panose="020B0604020202020204" pitchFamily="34" charset="0"/>
              </a:rPr>
              <a:t>， </a:t>
            </a:r>
            <a:r>
              <a:rPr lang="en-US" altLang="zh-CN" sz="1200" b="0" i="0" dirty="0">
                <a:effectLst/>
                <a:latin typeface="Arial" panose="020B0604020202020204" pitchFamily="34" charset="0"/>
              </a:rPr>
              <a:t>DTDM </a:t>
            </a:r>
            <a:r>
              <a:rPr lang="zh-CN" altLang="en-US" sz="1200" b="0" i="0" dirty="0">
                <a:effectLst/>
                <a:latin typeface="Arial" panose="020B0604020202020204" pitchFamily="34" charset="0"/>
              </a:rPr>
              <a:t>类似于第二种平行模型（会在方法部分讨论这两个模型）</a:t>
            </a: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最后一种模型包括了一个连续的</a:t>
            </a:r>
            <a:r>
              <a:rPr lang="en-US" altLang="zh-CN" sz="1200" b="0" i="0" dirty="0">
                <a:effectLst/>
                <a:latin typeface="Arial" panose="020B0604020202020204" pitchFamily="34" charset="0"/>
              </a:rPr>
              <a:t>feedback loop</a:t>
            </a:r>
            <a:r>
              <a:rPr lang="zh-CN" altLang="en-US" sz="1200" b="0" i="0" dirty="0">
                <a:effectLst/>
                <a:latin typeface="Arial" panose="020B0604020202020204" pitchFamily="34" charset="0"/>
              </a:rPr>
              <a:t>，且加入了</a:t>
            </a:r>
            <a:r>
              <a:rPr lang="en-US" dirty="0"/>
              <a:t>commitment effect</a:t>
            </a:r>
            <a:r>
              <a:rPr lang="zh-CN" altLang="en-US" dirty="0"/>
              <a:t>。 意味着</a:t>
            </a:r>
            <a:r>
              <a:rPr lang="en-US" altLang="zh-CN" dirty="0" err="1"/>
              <a:t>CoMs</a:t>
            </a:r>
            <a:r>
              <a:rPr lang="zh-CN" altLang="en-US" dirty="0"/>
              <a:t>随着</a:t>
            </a:r>
            <a:r>
              <a:rPr lang="en-US" altLang="zh-CN" dirty="0"/>
              <a:t>action</a:t>
            </a:r>
            <a:r>
              <a:rPr lang="zh-CN" altLang="en-US" dirty="0"/>
              <a:t>的结束越难少可能发生。</a:t>
            </a: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rial" panose="020B0604020202020204" pitchFamily="34" charset="0"/>
              </a:rPr>
              <a:t>这个学习比较了四种决策模型，一种</a:t>
            </a:r>
            <a:r>
              <a:rPr lang="en-US" dirty="0"/>
              <a:t>decision-then-action,</a:t>
            </a:r>
            <a:r>
              <a:rPr lang="zh-CN" altLang="en-US" dirty="0"/>
              <a:t>两种</a:t>
            </a:r>
            <a:r>
              <a:rPr lang="en-US" dirty="0"/>
              <a:t>decision-and-action</a:t>
            </a:r>
            <a:r>
              <a:rPr lang="zh-CN" altLang="en-US" dirty="0"/>
              <a:t>，一种</a:t>
            </a:r>
            <a:r>
              <a:rPr lang="en-US" dirty="0"/>
              <a:t>action feedback into decision-making</a:t>
            </a:r>
            <a:r>
              <a:rPr lang="zh-CN" altLang="en-US" dirty="0"/>
              <a:t>。发现后两种更好，且更能解释</a:t>
            </a:r>
            <a:r>
              <a:rPr lang="en-US" altLang="zh-CN" dirty="0"/>
              <a:t>action</a:t>
            </a:r>
            <a:r>
              <a:rPr lang="zh-CN" altLang="en-US" dirty="0"/>
              <a:t>如何影响</a:t>
            </a:r>
            <a:r>
              <a:rPr lang="en-US" altLang="zh-CN" dirty="0"/>
              <a:t>decision</a:t>
            </a:r>
            <a:endParaRPr lang="en-IE"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所以给我理由从不同肌肉反馈回路开始，利用</a:t>
            </a:r>
            <a:r>
              <a:rPr lang="en-US" altLang="zh-CN" dirty="0"/>
              <a:t>motor</a:t>
            </a:r>
            <a:r>
              <a:rPr lang="zh-CN" altLang="en-US" dirty="0"/>
              <a:t>延迟研究，</a:t>
            </a:r>
            <a:r>
              <a:rPr lang="en-US" altLang="zh-CN" dirty="0"/>
              <a:t>motor preparation process</a:t>
            </a:r>
            <a:r>
              <a:rPr lang="zh-CN" altLang="en-US" dirty="0"/>
              <a:t>。</a:t>
            </a:r>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Arial" panose="020B0604020202020204" pitchFamily="34" charset="0"/>
              </a:rPr>
              <a:t>In the series model, sensory information about the environment is processed, a decision is made based on this information, and finally, a motor response is executed. However, the continuous flow model suggests that as soon as sensory information is perceived, it begins to influence motor planning. This means that even before a decision is consciously made, the motor system is already preparing for potential actions.</a:t>
            </a:r>
          </a:p>
          <a:p>
            <a:endParaRPr lang="en-US" dirty="0"/>
          </a:p>
          <a:p>
            <a:r>
              <a:rPr lang="zh-CN" altLang="en-US" dirty="0"/>
              <a:t>总结</a:t>
            </a:r>
            <a:endParaRPr lang="en-US" dirty="0"/>
          </a:p>
          <a:p>
            <a:r>
              <a:rPr lang="en-US" dirty="0"/>
              <a:t>The study compares three models of decision-making: serial (decision-then-action), parallel (decision-and-action), and embodied choice (action feedback into decision-making). Key findings demonstrate that embodied choice models, incorporating action preparation and commitment mechanisms, better account for how actions influence decisions</a:t>
            </a:r>
          </a:p>
          <a:p>
            <a:endParaRPr lang="en-US" dirty="0"/>
          </a:p>
          <a:p>
            <a:r>
              <a:rPr lang="en-US" dirty="0"/>
              <a:t>A second parallel model (Model 3) includes an action preparation mechanism that permits action initiation before the accumulated information passes a decision bound. </a:t>
            </a:r>
            <a:r>
              <a:rPr lang="zh-CN" altLang="en-US" dirty="0"/>
              <a:t>（如今的</a:t>
            </a:r>
            <a:r>
              <a:rPr lang="en-US" altLang="zh-CN" dirty="0"/>
              <a:t>NI model</a:t>
            </a:r>
            <a:r>
              <a:rPr lang="zh-CN" altLang="en-US" dirty="0"/>
              <a:t>）</a:t>
            </a:r>
            <a:endParaRPr lang="en-US" dirty="0"/>
          </a:p>
          <a:p>
            <a:endParaRPr lang="en-US" dirty="0"/>
          </a:p>
          <a:p>
            <a:r>
              <a:rPr lang="en-US" dirty="0"/>
              <a:t>commitment effect: changes of mind become less likely as the action nears completion </a:t>
            </a:r>
            <a:r>
              <a:rPr lang="zh-CN" altLang="en-US" dirty="0"/>
              <a:t>来自</a:t>
            </a:r>
            <a:r>
              <a:rPr lang="en-US" altLang="zh-CN" dirty="0"/>
              <a:t>feedback loop</a:t>
            </a:r>
          </a:p>
          <a:p>
            <a:r>
              <a:rPr lang="zh-CN" altLang="en-US" dirty="0"/>
              <a:t>需要对不同位置肌肉的研究来研究反馈回路</a:t>
            </a:r>
            <a:endParaRPr lang="en-IE" dirty="0"/>
          </a:p>
          <a:p>
            <a:pPr marL="0" lvl="0" indent="0" algn="l" rtl="0">
              <a:lnSpc>
                <a:spcPct val="100000"/>
              </a:lnSpc>
              <a:spcBef>
                <a:spcPts val="0"/>
              </a:spcBef>
              <a:spcAft>
                <a:spcPts val="0"/>
              </a:spcAft>
              <a:buSzPts val="1400"/>
              <a:buNone/>
            </a:pPr>
            <a:endParaRPr dirty="0"/>
          </a:p>
        </p:txBody>
      </p:sp>
      <p:sp>
        <p:nvSpPr>
          <p:cNvPr id="292" name="Google Shape;2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9</a:t>
            </a:fld>
            <a:endParaRPr/>
          </a:p>
        </p:txBody>
      </p:sp>
    </p:spTree>
    <p:extLst>
      <p:ext uri="{BB962C8B-B14F-4D97-AF65-F5344CB8AC3E}">
        <p14:creationId xmlns:p14="http://schemas.microsoft.com/office/powerpoint/2010/main" val="3637628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684212" y="685799"/>
            <a:ext cx="8001000" cy="297180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20"/>
              </a:spcBef>
              <a:spcAft>
                <a:spcPts val="0"/>
              </a:spcAft>
              <a:buSzPts val="1680"/>
              <a:buNone/>
              <a:defRPr sz="2100">
                <a:solidFill>
                  <a:srgbClr val="B5B5B5"/>
                </a:solidFill>
              </a:defRPr>
            </a:lvl1pPr>
            <a:lvl2pPr lvl="1" algn="ctr">
              <a:lnSpc>
                <a:spcPct val="100000"/>
              </a:lnSpc>
              <a:spcBef>
                <a:spcPts val="600"/>
              </a:spcBef>
              <a:spcAft>
                <a:spcPts val="0"/>
              </a:spcAft>
              <a:buSzPts val="1440"/>
              <a:buNone/>
              <a:defRPr>
                <a:solidFill>
                  <a:srgbClr val="C0C0C0"/>
                </a:solidFill>
              </a:defRPr>
            </a:lvl2pPr>
            <a:lvl3pPr lvl="2" algn="ctr">
              <a:lnSpc>
                <a:spcPct val="100000"/>
              </a:lnSpc>
              <a:spcBef>
                <a:spcPts val="600"/>
              </a:spcBef>
              <a:spcAft>
                <a:spcPts val="0"/>
              </a:spcAft>
              <a:buSzPts val="1280"/>
              <a:buNone/>
              <a:defRPr>
                <a:solidFill>
                  <a:srgbClr val="C0C0C0"/>
                </a:solidFill>
              </a:defRPr>
            </a:lvl3pPr>
            <a:lvl4pPr lvl="3" algn="ctr">
              <a:lnSpc>
                <a:spcPct val="100000"/>
              </a:lnSpc>
              <a:spcBef>
                <a:spcPts val="600"/>
              </a:spcBef>
              <a:spcAft>
                <a:spcPts val="0"/>
              </a:spcAft>
              <a:buSzPts val="1120"/>
              <a:buNone/>
              <a:defRPr>
                <a:solidFill>
                  <a:srgbClr val="C0C0C0"/>
                </a:solidFill>
              </a:defRPr>
            </a:lvl4pPr>
            <a:lvl5pPr lvl="4" algn="ctr">
              <a:lnSpc>
                <a:spcPct val="100000"/>
              </a:lnSpc>
              <a:spcBef>
                <a:spcPts val="600"/>
              </a:spcBef>
              <a:spcAft>
                <a:spcPts val="0"/>
              </a:spcAft>
              <a:buSzPts val="1120"/>
              <a:buNone/>
              <a:defRPr>
                <a:solidFill>
                  <a:srgbClr val="C0C0C0"/>
                </a:solidFill>
              </a:defRPr>
            </a:lvl5pPr>
            <a:lvl6pPr lvl="5" algn="ctr">
              <a:lnSpc>
                <a:spcPct val="100000"/>
              </a:lnSpc>
              <a:spcBef>
                <a:spcPts val="600"/>
              </a:spcBef>
              <a:spcAft>
                <a:spcPts val="0"/>
              </a:spcAft>
              <a:buSzPts val="1120"/>
              <a:buNone/>
              <a:defRPr>
                <a:solidFill>
                  <a:srgbClr val="C0C0C0"/>
                </a:solidFill>
              </a:defRPr>
            </a:lvl6pPr>
            <a:lvl7pPr lvl="6" algn="ctr">
              <a:lnSpc>
                <a:spcPct val="100000"/>
              </a:lnSpc>
              <a:spcBef>
                <a:spcPts val="600"/>
              </a:spcBef>
              <a:spcAft>
                <a:spcPts val="0"/>
              </a:spcAft>
              <a:buSzPts val="1120"/>
              <a:buNone/>
              <a:defRPr>
                <a:solidFill>
                  <a:srgbClr val="C0C0C0"/>
                </a:solidFill>
              </a:defRPr>
            </a:lvl7pPr>
            <a:lvl8pPr lvl="7" algn="ctr">
              <a:lnSpc>
                <a:spcPct val="100000"/>
              </a:lnSpc>
              <a:spcBef>
                <a:spcPts val="600"/>
              </a:spcBef>
              <a:spcAft>
                <a:spcPts val="0"/>
              </a:spcAft>
              <a:buSzPts val="1120"/>
              <a:buNone/>
              <a:defRPr>
                <a:solidFill>
                  <a:srgbClr val="C0C0C0"/>
                </a:solidFill>
              </a:defRPr>
            </a:lvl8pPr>
            <a:lvl9pPr lvl="8" algn="ctr">
              <a:lnSpc>
                <a:spcPct val="100000"/>
              </a:lnSpc>
              <a:spcBef>
                <a:spcPts val="600"/>
              </a:spcBef>
              <a:spcAft>
                <a:spcPts val="600"/>
              </a:spcAft>
              <a:buSzPts val="1120"/>
              <a:buNone/>
              <a:defRPr>
                <a:solidFill>
                  <a:srgbClr val="C0C0C0"/>
                </a:solidFill>
              </a:defRPr>
            </a:lvl9pPr>
          </a:lstStyle>
          <a:p>
            <a:endParaRPr/>
          </a:p>
        </p:txBody>
      </p:sp>
      <p:sp>
        <p:nvSpPr>
          <p:cNvPr id="24" name="Google Shape;24;p2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cxnSp>
        <p:nvCxnSpPr>
          <p:cNvPr id="27" name="Google Shape;27;p21"/>
          <p:cNvCxnSpPr/>
          <p:nvPr/>
        </p:nvCxnSpPr>
        <p:spPr>
          <a:xfrm flipH="1">
            <a:off x="8228012" y="8467"/>
            <a:ext cx="3810000" cy="3810000"/>
          </a:xfrm>
          <a:prstGeom prst="straightConnector1">
            <a:avLst/>
          </a:prstGeom>
          <a:noFill/>
          <a:ln w="12700" cap="flat" cmpd="sng">
            <a:solidFill>
              <a:schemeClr val="lt1"/>
            </a:solidFill>
            <a:prstDash val="solid"/>
            <a:round/>
            <a:headEnd type="none" w="sm" len="sm"/>
            <a:tailEnd type="none" w="sm" len="sm"/>
          </a:ln>
        </p:spPr>
      </p:cxnSp>
      <p:cxnSp>
        <p:nvCxnSpPr>
          <p:cNvPr id="28" name="Google Shape;28;p21"/>
          <p:cNvCxnSpPr/>
          <p:nvPr/>
        </p:nvCxnSpPr>
        <p:spPr>
          <a:xfrm flipH="1">
            <a:off x="6108170" y="91545"/>
            <a:ext cx="6080655" cy="6080655"/>
          </a:xfrm>
          <a:prstGeom prst="straightConnector1">
            <a:avLst/>
          </a:prstGeom>
          <a:noFill/>
          <a:ln w="12700" cap="flat" cmpd="sng">
            <a:solidFill>
              <a:schemeClr val="lt1"/>
            </a:solidFill>
            <a:prstDash val="solid"/>
            <a:round/>
            <a:headEnd type="none" w="sm" len="sm"/>
            <a:tailEnd type="none" w="sm" len="sm"/>
          </a:ln>
        </p:spPr>
      </p:cxnSp>
      <p:cxnSp>
        <p:nvCxnSpPr>
          <p:cNvPr id="29" name="Google Shape;29;p21"/>
          <p:cNvCxnSpPr/>
          <p:nvPr/>
        </p:nvCxnSpPr>
        <p:spPr>
          <a:xfrm flipH="1">
            <a:off x="7235825" y="228600"/>
            <a:ext cx="4953000" cy="4953000"/>
          </a:xfrm>
          <a:prstGeom prst="straightConnector1">
            <a:avLst/>
          </a:prstGeom>
          <a:noFill/>
          <a:ln w="12700" cap="flat" cmpd="sng">
            <a:solidFill>
              <a:schemeClr val="lt1"/>
            </a:solidFill>
            <a:prstDash val="solid"/>
            <a:round/>
            <a:headEnd type="none" w="sm" len="sm"/>
            <a:tailEnd type="none" w="sm" len="sm"/>
          </a:ln>
        </p:spPr>
      </p:cxnSp>
      <p:cxnSp>
        <p:nvCxnSpPr>
          <p:cNvPr id="30" name="Google Shape;30;p21"/>
          <p:cNvCxnSpPr/>
          <p:nvPr/>
        </p:nvCxnSpPr>
        <p:spPr>
          <a:xfrm flipH="1">
            <a:off x="7335837" y="32278"/>
            <a:ext cx="4852989" cy="4852989"/>
          </a:xfrm>
          <a:prstGeom prst="straightConnector1">
            <a:avLst/>
          </a:prstGeom>
          <a:noFill/>
          <a:ln w="31750" cap="flat" cmpd="sng">
            <a:solidFill>
              <a:schemeClr val="lt1"/>
            </a:solidFill>
            <a:prstDash val="solid"/>
            <a:round/>
            <a:headEnd type="none" w="sm" len="sm"/>
            <a:tailEnd type="none" w="sm" len="sm"/>
          </a:ln>
        </p:spPr>
      </p:cxnSp>
      <p:cxnSp>
        <p:nvCxnSpPr>
          <p:cNvPr id="31" name="Google Shape;31;p21"/>
          <p:cNvCxnSpPr/>
          <p:nvPr/>
        </p:nvCxnSpPr>
        <p:spPr>
          <a:xfrm flipH="1">
            <a:off x="7845426" y="609601"/>
            <a:ext cx="4343399" cy="4343399"/>
          </a:xfrm>
          <a:prstGeom prst="straightConnector1">
            <a:avLst/>
          </a:prstGeom>
          <a:noFill/>
          <a:ln w="31750" cap="flat" cmpd="sng">
            <a:solidFill>
              <a:schemeClr val="l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31"/>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1"/>
          <p:cNvSpPr txBox="1">
            <a:spLocks noGrp="1"/>
          </p:cNvSpPr>
          <p:nvPr>
            <p:ph type="body" idx="1"/>
          </p:nvPr>
        </p:nvSpPr>
        <p:spPr>
          <a:xfrm>
            <a:off x="684212" y="4114800"/>
            <a:ext cx="8535988" cy="1879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93" name="Google Shape;93;p3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32"/>
          <p:cNvSpPr txBox="1">
            <a:spLocks noGrp="1"/>
          </p:cNvSpPr>
          <p:nvPr>
            <p:ph type="title"/>
          </p:nvPr>
        </p:nvSpPr>
        <p:spPr>
          <a:xfrm>
            <a:off x="1141411" y="685800"/>
            <a:ext cx="9144001"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2"/>
          <p:cNvSpPr txBox="1">
            <a:spLocks noGrp="1"/>
          </p:cNvSpPr>
          <p:nvPr>
            <p:ph type="body" idx="1"/>
          </p:nvPr>
        </p:nvSpPr>
        <p:spPr>
          <a:xfrm>
            <a:off x="1446212" y="3429000"/>
            <a:ext cx="8534400"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Font typeface="Century Gothic"/>
              <a:buNone/>
              <a:defRPr/>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99" name="Google Shape;99;p32"/>
          <p:cNvSpPr txBox="1">
            <a:spLocks noGrp="1"/>
          </p:cNvSpPr>
          <p:nvPr>
            <p:ph type="body" idx="2"/>
          </p:nvPr>
        </p:nvSpPr>
        <p:spPr>
          <a:xfrm>
            <a:off x="684213" y="4301067"/>
            <a:ext cx="8534400" cy="168486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00" name="Google Shape;100;p3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
        <p:nvSpPr>
          <p:cNvPr id="103" name="Google Shape;103;p32"/>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04" name="Google Shape;104;p32"/>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3"/>
          <p:cNvSpPr txBox="1">
            <a:spLocks noGrp="1"/>
          </p:cNvSpPr>
          <p:nvPr>
            <p:ph type="title"/>
          </p:nvPr>
        </p:nvSpPr>
        <p:spPr>
          <a:xfrm>
            <a:off x="684212" y="3429000"/>
            <a:ext cx="8534400" cy="1697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3"/>
          <p:cNvSpPr txBox="1">
            <a:spLocks noGrp="1"/>
          </p:cNvSpPr>
          <p:nvPr>
            <p:ph type="body" idx="1"/>
          </p:nvPr>
        </p:nvSpPr>
        <p:spPr>
          <a:xfrm>
            <a:off x="684211" y="5132981"/>
            <a:ext cx="8535990"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08" name="Google Shape;108;p3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4"/>
          <p:cNvSpPr txBox="1">
            <a:spLocks noGrp="1"/>
          </p:cNvSpPr>
          <p:nvPr>
            <p:ph type="title"/>
          </p:nvPr>
        </p:nvSpPr>
        <p:spPr>
          <a:xfrm>
            <a:off x="1141413" y="685800"/>
            <a:ext cx="91440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4"/>
          <p:cNvSpPr txBox="1">
            <a:spLocks noGrp="1"/>
          </p:cNvSpPr>
          <p:nvPr>
            <p:ph type="body" idx="1"/>
          </p:nvPr>
        </p:nvSpPr>
        <p:spPr>
          <a:xfrm>
            <a:off x="684212" y="3928534"/>
            <a:ext cx="8534401" cy="10498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14" name="Google Shape;114;p34"/>
          <p:cNvSpPr txBox="1">
            <a:spLocks noGrp="1"/>
          </p:cNvSpPr>
          <p:nvPr>
            <p:ph type="body" idx="2"/>
          </p:nvPr>
        </p:nvSpPr>
        <p:spPr>
          <a:xfrm>
            <a:off x="684211" y="4978400"/>
            <a:ext cx="8534401"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15" name="Google Shape;115;p3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
        <p:nvSpPr>
          <p:cNvPr id="118" name="Google Shape;118;p34"/>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19" name="Google Shape;119;p34"/>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35"/>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5"/>
          <p:cNvSpPr txBox="1">
            <a:spLocks noGrp="1"/>
          </p:cNvSpPr>
          <p:nvPr>
            <p:ph type="body" idx="1"/>
          </p:nvPr>
        </p:nvSpPr>
        <p:spPr>
          <a:xfrm>
            <a:off x="684212" y="3928534"/>
            <a:ext cx="8534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23" name="Google Shape;123;p35"/>
          <p:cNvSpPr txBox="1">
            <a:spLocks noGrp="1"/>
          </p:cNvSpPr>
          <p:nvPr>
            <p:ph type="body" idx="2"/>
          </p:nvPr>
        </p:nvSpPr>
        <p:spPr>
          <a:xfrm>
            <a:off x="684211" y="4766732"/>
            <a:ext cx="8534401" cy="12276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24" name="Google Shape;124;p3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6"/>
          <p:cNvSpPr txBox="1">
            <a:spLocks noGrp="1"/>
          </p:cNvSpPr>
          <p:nvPr>
            <p:ph type="body" idx="1"/>
          </p:nvPr>
        </p:nvSpPr>
        <p:spPr>
          <a:xfrm rot="5400000">
            <a:off x="3143778" y="-1773767"/>
            <a:ext cx="3615267" cy="85344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30" name="Google Shape;130;p3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37"/>
          <p:cNvSpPr txBox="1">
            <a:spLocks noGrp="1"/>
          </p:cNvSpPr>
          <p:nvPr>
            <p:ph type="title"/>
          </p:nvPr>
        </p:nvSpPr>
        <p:spPr>
          <a:xfrm rot="5400000">
            <a:off x="7427912" y="1943100"/>
            <a:ext cx="4572000" cy="2057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7"/>
          <p:cNvSpPr txBox="1">
            <a:spLocks noGrp="1"/>
          </p:cNvSpPr>
          <p:nvPr>
            <p:ph type="body" idx="1"/>
          </p:nvPr>
        </p:nvSpPr>
        <p:spPr>
          <a:xfrm rot="5400000">
            <a:off x="1943100" y="-571500"/>
            <a:ext cx="5308600" cy="78232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36" name="Google Shape;136;p3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2"/>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35" name="Google Shape;35;p2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3"/>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body" idx="1"/>
          </p:nvPr>
        </p:nvSpPr>
        <p:spPr>
          <a:xfrm>
            <a:off x="684211" y="685800"/>
            <a:ext cx="4937655"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1" name="Google Shape;41;p23"/>
          <p:cNvSpPr txBox="1">
            <a:spLocks noGrp="1"/>
          </p:cNvSpPr>
          <p:nvPr>
            <p:ph type="body" idx="2"/>
          </p:nvPr>
        </p:nvSpPr>
        <p:spPr>
          <a:xfrm>
            <a:off x="5808133" y="685801"/>
            <a:ext cx="4934479" cy="3615266"/>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2" name="Google Shape;42;p2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24"/>
          <p:cNvSpPr txBox="1">
            <a:spLocks noGrp="1"/>
          </p:cNvSpPr>
          <p:nvPr>
            <p:ph type="title"/>
          </p:nvPr>
        </p:nvSpPr>
        <p:spPr>
          <a:xfrm>
            <a:off x="684211" y="2006600"/>
            <a:ext cx="8534401" cy="228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Century Gothic"/>
              <a:buNone/>
              <a:defRPr sz="36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body" idx="1"/>
          </p:nvPr>
        </p:nvSpPr>
        <p:spPr>
          <a:xfrm>
            <a:off x="684213" y="4495800"/>
            <a:ext cx="8534400" cy="1498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48" name="Google Shape;48;p2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body" idx="1"/>
          </p:nvPr>
        </p:nvSpPr>
        <p:spPr>
          <a:xfrm>
            <a:off x="972080" y="685800"/>
            <a:ext cx="464978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4" name="Google Shape;54;p25"/>
          <p:cNvSpPr txBox="1">
            <a:spLocks noGrp="1"/>
          </p:cNvSpPr>
          <p:nvPr>
            <p:ph type="body" idx="2"/>
          </p:nvPr>
        </p:nvSpPr>
        <p:spPr>
          <a:xfrm>
            <a:off x="684211" y="1270529"/>
            <a:ext cx="4937655"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5" name="Google Shape;55;p25"/>
          <p:cNvSpPr txBox="1">
            <a:spLocks noGrp="1"/>
          </p:cNvSpPr>
          <p:nvPr>
            <p:ph type="body" idx="3"/>
          </p:nvPr>
        </p:nvSpPr>
        <p:spPr>
          <a:xfrm>
            <a:off x="6079066" y="685800"/>
            <a:ext cx="466513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6" name="Google Shape;56;p25"/>
          <p:cNvSpPr txBox="1">
            <a:spLocks noGrp="1"/>
          </p:cNvSpPr>
          <p:nvPr>
            <p:ph type="body" idx="4"/>
          </p:nvPr>
        </p:nvSpPr>
        <p:spPr>
          <a:xfrm>
            <a:off x="5806545" y="1262062"/>
            <a:ext cx="4929188"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7" name="Google Shape;57;p2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2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2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29"/>
          <p:cNvSpPr txBox="1">
            <a:spLocks noGrp="1"/>
          </p:cNvSpPr>
          <p:nvPr>
            <p:ph type="title"/>
          </p:nvPr>
        </p:nvSpPr>
        <p:spPr>
          <a:xfrm>
            <a:off x="4722812" y="1447800"/>
            <a:ext cx="6019800" cy="1143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entury Gothic"/>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9"/>
          <p:cNvSpPr>
            <a:spLocks noGrp="1"/>
          </p:cNvSpPr>
          <p:nvPr>
            <p:ph type="pic" idx="2"/>
          </p:nvPr>
        </p:nvSpPr>
        <p:spPr>
          <a:xfrm>
            <a:off x="989012" y="914400"/>
            <a:ext cx="3280974" cy="45720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79" name="Google Shape;79;p29"/>
          <p:cNvSpPr txBox="1">
            <a:spLocks noGrp="1"/>
          </p:cNvSpPr>
          <p:nvPr>
            <p:ph type="body" idx="1"/>
          </p:nvPr>
        </p:nvSpPr>
        <p:spPr>
          <a:xfrm>
            <a:off x="4722812" y="2777066"/>
            <a:ext cx="6021388" cy="204893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lvl1pPr>
            <a:lvl2pPr marL="914400" lvl="1" indent="-228600" algn="l">
              <a:lnSpc>
                <a:spcPct val="100000"/>
              </a:lnSpc>
              <a:spcBef>
                <a:spcPts val="600"/>
              </a:spcBef>
              <a:spcAft>
                <a:spcPts val="0"/>
              </a:spcAft>
              <a:buSzPts val="960"/>
              <a:buNone/>
              <a:defRPr sz="1200"/>
            </a:lvl2pPr>
            <a:lvl3pPr marL="1371600" lvl="2" indent="-228600" algn="l">
              <a:lnSpc>
                <a:spcPct val="100000"/>
              </a:lnSpc>
              <a:spcBef>
                <a:spcPts val="600"/>
              </a:spcBef>
              <a:spcAft>
                <a:spcPts val="0"/>
              </a:spcAft>
              <a:buSzPts val="800"/>
              <a:buNone/>
              <a:defRPr sz="1000"/>
            </a:lvl3pPr>
            <a:lvl4pPr marL="1828800" lvl="3" indent="-228600" algn="l">
              <a:lnSpc>
                <a:spcPct val="100000"/>
              </a:lnSpc>
              <a:spcBef>
                <a:spcPts val="600"/>
              </a:spcBef>
              <a:spcAft>
                <a:spcPts val="0"/>
              </a:spcAft>
              <a:buSzPts val="720"/>
              <a:buNone/>
              <a:defRPr sz="900"/>
            </a:lvl4pPr>
            <a:lvl5pPr marL="2286000" lvl="4" indent="-228600" algn="l">
              <a:lnSpc>
                <a:spcPct val="100000"/>
              </a:lnSpc>
              <a:spcBef>
                <a:spcPts val="600"/>
              </a:spcBef>
              <a:spcAft>
                <a:spcPts val="0"/>
              </a:spcAft>
              <a:buSzPts val="720"/>
              <a:buNone/>
              <a:defRPr sz="900"/>
            </a:lvl5pPr>
            <a:lvl6pPr marL="2743200" lvl="5" indent="-228600" algn="l">
              <a:lnSpc>
                <a:spcPct val="100000"/>
              </a:lnSpc>
              <a:spcBef>
                <a:spcPts val="600"/>
              </a:spcBef>
              <a:spcAft>
                <a:spcPts val="0"/>
              </a:spcAft>
              <a:buSzPts val="720"/>
              <a:buNone/>
              <a:defRPr sz="900"/>
            </a:lvl6pPr>
            <a:lvl7pPr marL="3200400" lvl="6" indent="-228600" algn="l">
              <a:lnSpc>
                <a:spcPct val="100000"/>
              </a:lnSpc>
              <a:spcBef>
                <a:spcPts val="600"/>
              </a:spcBef>
              <a:spcAft>
                <a:spcPts val="0"/>
              </a:spcAft>
              <a:buSzPts val="720"/>
              <a:buNone/>
              <a:defRPr sz="900"/>
            </a:lvl7pPr>
            <a:lvl8pPr marL="3657600" lvl="7" indent="-228600" algn="l">
              <a:lnSpc>
                <a:spcPct val="100000"/>
              </a:lnSpc>
              <a:spcBef>
                <a:spcPts val="600"/>
              </a:spcBef>
              <a:spcAft>
                <a:spcPts val="0"/>
              </a:spcAft>
              <a:buSzPts val="720"/>
              <a:buNone/>
              <a:defRPr sz="900"/>
            </a:lvl8pPr>
            <a:lvl9pPr marL="4114800" lvl="8" indent="-228600" algn="l">
              <a:lnSpc>
                <a:spcPct val="100000"/>
              </a:lnSpc>
              <a:spcBef>
                <a:spcPts val="600"/>
              </a:spcBef>
              <a:spcAft>
                <a:spcPts val="600"/>
              </a:spcAft>
              <a:buSzPts val="720"/>
              <a:buNone/>
              <a:defRPr sz="900"/>
            </a:lvl9pPr>
          </a:lstStyle>
          <a:p>
            <a:endParaRPr/>
          </a:p>
        </p:txBody>
      </p:sp>
      <p:sp>
        <p:nvSpPr>
          <p:cNvPr id="80" name="Google Shape;80;p2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3"/>
        <p:cNvGrpSpPr/>
        <p:nvPr/>
      </p:nvGrpSpPr>
      <p:grpSpPr>
        <a:xfrm>
          <a:off x="0" y="0"/>
          <a:ext cx="0" cy="0"/>
          <a:chOff x="0" y="0"/>
          <a:chExt cx="0" cy="0"/>
        </a:xfrm>
      </p:grpSpPr>
      <p:sp>
        <p:nvSpPr>
          <p:cNvPr id="84" name="Google Shape;84;p3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0"/>
          <p:cNvSpPr>
            <a:spLocks noGrp="1"/>
          </p:cNvSpPr>
          <p:nvPr>
            <p:ph type="pic" idx="2"/>
          </p:nvPr>
        </p:nvSpPr>
        <p:spPr>
          <a:xfrm>
            <a:off x="685800" y="533400"/>
            <a:ext cx="10818812" cy="31242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86" name="Google Shape;86;p30"/>
          <p:cNvSpPr txBox="1">
            <a:spLocks noGrp="1"/>
          </p:cNvSpPr>
          <p:nvPr>
            <p:ph type="body" idx="1"/>
          </p:nvPr>
        </p:nvSpPr>
        <p:spPr>
          <a:xfrm>
            <a:off x="914402" y="3843867"/>
            <a:ext cx="830421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280"/>
              <a:buFont typeface="Century Gothic"/>
              <a:buNone/>
              <a:defRPr sz="1600"/>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87" name="Google Shape;87;p3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88000">
              <a:srgbClr val="FFFFFF"/>
            </a:gs>
            <a:gs pos="100000">
              <a:srgbClr val="D5D5D5"/>
            </a:gs>
          </a:gsLst>
          <a:lin ang="5400000" scaled="0"/>
        </a:gradFill>
        <a:effectLst/>
      </p:bgPr>
    </p:bg>
    <p:spTree>
      <p:nvGrpSpPr>
        <p:cNvPr id="1" name="Shape 9"/>
        <p:cNvGrpSpPr/>
        <p:nvPr/>
      </p:nvGrpSpPr>
      <p:grpSpPr>
        <a:xfrm>
          <a:off x="0" y="0"/>
          <a:ext cx="0" cy="0"/>
          <a:chOff x="0" y="0"/>
          <a:chExt cx="0" cy="0"/>
        </a:xfrm>
      </p:grpSpPr>
      <p:grpSp>
        <p:nvGrpSpPr>
          <p:cNvPr id="10" name="Google Shape;10;p20"/>
          <p:cNvGrpSpPr/>
          <p:nvPr/>
        </p:nvGrpSpPr>
        <p:grpSpPr>
          <a:xfrm>
            <a:off x="9206969" y="2963333"/>
            <a:ext cx="2981859" cy="3208867"/>
            <a:chOff x="9206969" y="2963333"/>
            <a:chExt cx="2981859" cy="3208867"/>
          </a:xfrm>
        </p:grpSpPr>
        <p:cxnSp>
          <p:nvCxnSpPr>
            <p:cNvPr id="11" name="Google Shape;11;p20"/>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p:spPr>
        </p:cxnSp>
        <p:cxnSp>
          <p:nvCxnSpPr>
            <p:cNvPr id="12" name="Google Shape;12;p20"/>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p:spPr>
        </p:cxnSp>
        <p:cxnSp>
          <p:nvCxnSpPr>
            <p:cNvPr id="13" name="Google Shape;13;p20"/>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p:spPr>
        </p:cxnSp>
        <p:cxnSp>
          <p:nvCxnSpPr>
            <p:cNvPr id="14" name="Google Shape;14;p20"/>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p:spPr>
        </p:cxnSp>
        <p:cxnSp>
          <p:nvCxnSpPr>
            <p:cNvPr id="15" name="Google Shape;15;p20"/>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p:spPr>
        </p:cxnSp>
      </p:grpSp>
      <p:sp>
        <p:nvSpPr>
          <p:cNvPr id="16" name="Google Shape;16;p2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7" name="Google Shape;17;p20"/>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marR="0" lvl="0" indent="-330200" algn="l" rtl="0">
              <a:lnSpc>
                <a:spcPct val="100000"/>
              </a:lnSpc>
              <a:spcBef>
                <a:spcPts val="400"/>
              </a:spcBef>
              <a:spcAft>
                <a:spcPts val="0"/>
              </a:spcAft>
              <a:buClr>
                <a:schemeClr val="lt1"/>
              </a:buClr>
              <a:buSzPts val="1600"/>
              <a:buFont typeface="Noto Sans Symbols"/>
              <a:buChar char="▶"/>
              <a:defRPr sz="2000" b="0" i="0" u="none" strike="noStrike" cap="none">
                <a:solidFill>
                  <a:srgbClr val="B5B5B5"/>
                </a:solidFill>
                <a:latin typeface="Century Gothic"/>
                <a:ea typeface="Century Gothic"/>
                <a:cs typeface="Century Gothic"/>
                <a:sym typeface="Century Gothic"/>
              </a:defRPr>
            </a:lvl1pPr>
            <a:lvl2pPr marL="914400" marR="0" lvl="1" indent="-320040" algn="l" rtl="0">
              <a:lnSpc>
                <a:spcPct val="100000"/>
              </a:lnSpc>
              <a:spcBef>
                <a:spcPts val="600"/>
              </a:spcBef>
              <a:spcAft>
                <a:spcPts val="0"/>
              </a:spcAft>
              <a:buClr>
                <a:schemeClr val="lt1"/>
              </a:buClr>
              <a:buSzPts val="1440"/>
              <a:buFont typeface="Noto Sans Symbols"/>
              <a:buChar char="▶"/>
              <a:defRPr sz="1800" b="0" i="0" u="none" strike="noStrike" cap="none">
                <a:solidFill>
                  <a:srgbClr val="B5B5B5"/>
                </a:solidFill>
                <a:latin typeface="Century Gothic"/>
                <a:ea typeface="Century Gothic"/>
                <a:cs typeface="Century Gothic"/>
                <a:sym typeface="Century Gothic"/>
              </a:defRPr>
            </a:lvl2pPr>
            <a:lvl3pPr marL="1371600" marR="0" lvl="2" indent="-309880" algn="l" rtl="0">
              <a:lnSpc>
                <a:spcPct val="100000"/>
              </a:lnSpc>
              <a:spcBef>
                <a:spcPts val="600"/>
              </a:spcBef>
              <a:spcAft>
                <a:spcPts val="0"/>
              </a:spcAft>
              <a:buClr>
                <a:schemeClr val="lt1"/>
              </a:buClr>
              <a:buSzPts val="1280"/>
              <a:buFont typeface="Noto Sans Symbols"/>
              <a:buChar char="▶"/>
              <a:defRPr sz="1600" b="0" i="0" u="none" strike="noStrike" cap="none">
                <a:solidFill>
                  <a:srgbClr val="B5B5B5"/>
                </a:solidFill>
                <a:latin typeface="Century Gothic"/>
                <a:ea typeface="Century Gothic"/>
                <a:cs typeface="Century Gothic"/>
                <a:sym typeface="Century Gothic"/>
              </a:defRPr>
            </a:lvl3pPr>
            <a:lvl4pPr marL="1828800" marR="0" lvl="3" indent="-299719"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4pPr>
            <a:lvl5pPr marL="2286000" marR="0" lvl="4"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5pPr>
            <a:lvl6pPr marL="2743200" marR="0" lvl="5"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6pPr>
            <a:lvl7pPr marL="3200400" marR="0" lvl="6"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7pPr>
            <a:lvl8pPr marL="3657600" marR="0" lvl="7"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8pPr>
            <a:lvl9pPr marL="4114800" marR="0" lvl="8" indent="-299720" algn="l" rtl="0">
              <a:lnSpc>
                <a:spcPct val="100000"/>
              </a:lnSpc>
              <a:spcBef>
                <a:spcPts val="600"/>
              </a:spcBef>
              <a:spcAft>
                <a:spcPts val="60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9pPr>
          </a:lstStyle>
          <a:p>
            <a:endParaRPr/>
          </a:p>
        </p:txBody>
      </p:sp>
      <p:sp>
        <p:nvSpPr>
          <p:cNvPr id="18" name="Google Shape;18;p2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797979"/>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97979"/>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7.png"/><Relationship Id="rId5" Type="http://schemas.openxmlformats.org/officeDocument/2006/relationships/image" Target="../media/image2.png"/><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slide" Target="slide5.xml"/><Relationship Id="rId9" Type="http://schemas.openxmlformats.org/officeDocument/2006/relationships/image" Target="../media/image5.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8.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9.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0.png"/><Relationship Id="rId5" Type="http://schemas.openxmlformats.org/officeDocument/2006/relationships/image" Target="../media/image5.png"/><Relationship Id="rId15" Type="http://schemas.openxmlformats.org/officeDocument/2006/relationships/image" Target="../media/image34.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5.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9.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0.png"/><Relationship Id="rId7" Type="http://schemas.openxmlformats.org/officeDocument/2006/relationships/image" Target="../media/image6.png"/><Relationship Id="rId12" Type="http://schemas.openxmlformats.org/officeDocument/2006/relationships/image" Target="../media/image41.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2.png"/><Relationship Id="rId7" Type="http://schemas.openxmlformats.org/officeDocument/2006/relationships/image" Target="../media/image6.png"/><Relationship Id="rId12" Type="http://schemas.openxmlformats.org/officeDocument/2006/relationships/image" Target="../media/image43.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diagramLayout" Target="../diagrams/layout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Data" Target="../diagrams/data1.xml"/><Relationship Id="rId5" Type="http://schemas.openxmlformats.org/officeDocument/2006/relationships/image" Target="../media/image5.png"/><Relationship Id="rId15" Type="http://schemas.microsoft.com/office/2007/relationships/diagramDrawing" Target="../diagrams/drawing1.xml"/><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diagramColors" Target="../diagrams/colors1.xm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4.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5.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slide" Target="slide5.xm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6.emf"/><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8.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9.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5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2.png"/><Relationship Id="rId7" Type="http://schemas.openxmlformats.org/officeDocument/2006/relationships/image" Target="../media/image6.png"/><Relationship Id="rId12"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54.gif"/><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55.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 Target="slide5.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slide" Target="slide18.xml"/><Relationship Id="rId1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 Target="slide5.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slide" Target="slide18.xml"/><Relationship Id="rId15" Type="http://schemas.openxmlformats.org/officeDocument/2006/relationships/image" Target="../media/image18.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5.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7.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6" name="矩形 5">
            <a:extLst>
              <a:ext uri="{FF2B5EF4-FFF2-40B4-BE49-F238E27FC236}">
                <a16:creationId xmlns:a16="http://schemas.microsoft.com/office/drawing/2014/main" id="{367847CD-41DE-2EE8-2EEC-1582E3DCA887}"/>
              </a:ext>
            </a:extLst>
          </p:cNvPr>
          <p:cNvSpPr/>
          <p:nvPr/>
        </p:nvSpPr>
        <p:spPr>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图片 2">
            <a:extLst>
              <a:ext uri="{FF2B5EF4-FFF2-40B4-BE49-F238E27FC236}">
                <a16:creationId xmlns:a16="http://schemas.microsoft.com/office/drawing/2014/main" id="{69710316-B326-C9C5-7195-033BFC41E7B5}"/>
              </a:ext>
            </a:extLst>
          </p:cNvPr>
          <p:cNvPicPr>
            <a:picLocks noChangeAspect="1"/>
          </p:cNvPicPr>
          <p:nvPr/>
        </p:nvPicPr>
        <p:blipFill>
          <a:blip r:embed="rId3"/>
          <a:stretch>
            <a:fillRect/>
          </a:stretch>
        </p:blipFill>
        <p:spPr>
          <a:xfrm>
            <a:off x="9292612" y="4566138"/>
            <a:ext cx="2899388" cy="2082110"/>
          </a:xfrm>
          <a:prstGeom prst="rect">
            <a:avLst/>
          </a:prstGeom>
        </p:spPr>
      </p:pic>
      <p:pic>
        <p:nvPicPr>
          <p:cNvPr id="144" name="Google Shape;144;p1" descr="Nails with solid fill">
            <a:hlinkClick r:id="rId4" action="ppaction://hlinksldjump"/>
          </p:cNvPr>
          <p:cNvPicPr preferRelativeResize="0"/>
          <p:nvPr/>
        </p:nvPicPr>
        <p:blipFill rotWithShape="1">
          <a:blip r:embed="rId5">
            <a:alphaModFix/>
          </a:blip>
          <a:srcRect/>
          <a:stretch/>
        </p:blipFill>
        <p:spPr>
          <a:xfrm>
            <a:off x="319474" y="-665030"/>
            <a:ext cx="644604" cy="644604"/>
          </a:xfrm>
          <a:prstGeom prst="rect">
            <a:avLst/>
          </a:prstGeom>
          <a:noFill/>
          <a:ln>
            <a:noFill/>
          </a:ln>
        </p:spPr>
      </p:pic>
      <p:sp>
        <p:nvSpPr>
          <p:cNvPr id="145" name="Google Shape;145;p1"/>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46" name="Google Shape;146;p1"/>
          <p:cNvSpPr/>
          <p:nvPr/>
        </p:nvSpPr>
        <p:spPr>
          <a:xfrm rot="10800000">
            <a:off x="-1" y="-10806678"/>
            <a:ext cx="1278211"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147" name="Google Shape;147;p1" descr="Hamburger Menu Icon with solid fill">
            <a:hlinkClick r:id="rId6" action="ppaction://hlinksldjump"/>
          </p:cNvPr>
          <p:cNvPicPr preferRelativeResize="0"/>
          <p:nvPr/>
        </p:nvPicPr>
        <p:blipFill rotWithShape="1">
          <a:blip r:embed="rId7">
            <a:alphaModFix/>
          </a:blip>
          <a:srcRect/>
          <a:stretch/>
        </p:blipFill>
        <p:spPr>
          <a:xfrm>
            <a:off x="307482" y="6111244"/>
            <a:ext cx="644604" cy="644604"/>
          </a:xfrm>
          <a:prstGeom prst="rect">
            <a:avLst/>
          </a:prstGeom>
          <a:noFill/>
          <a:ln>
            <a:noFill/>
          </a:ln>
        </p:spPr>
      </p:pic>
      <p:pic>
        <p:nvPicPr>
          <p:cNvPr id="148" name="Google Shape;148;p1" descr="Group brainstorm with solid fill"/>
          <p:cNvPicPr preferRelativeResize="0"/>
          <p:nvPr/>
        </p:nvPicPr>
        <p:blipFill rotWithShape="1">
          <a:blip r:embed="rId8">
            <a:alphaModFix/>
          </a:blip>
          <a:srcRect/>
          <a:stretch/>
        </p:blipFill>
        <p:spPr>
          <a:xfrm>
            <a:off x="870944" y="3035"/>
            <a:ext cx="828000" cy="828000"/>
          </a:xfrm>
          <a:prstGeom prst="rect">
            <a:avLst/>
          </a:prstGeom>
          <a:noFill/>
          <a:ln>
            <a:noFill/>
          </a:ln>
        </p:spPr>
      </p:pic>
      <p:pic>
        <p:nvPicPr>
          <p:cNvPr id="149" name="Google Shape;149;p1" descr="Open book outline"/>
          <p:cNvPicPr preferRelativeResize="0"/>
          <p:nvPr/>
        </p:nvPicPr>
        <p:blipFill rotWithShape="1">
          <a:blip r:embed="rId9">
            <a:alphaModFix/>
          </a:blip>
          <a:srcRect/>
          <a:stretch/>
        </p:blipFill>
        <p:spPr>
          <a:xfrm>
            <a:off x="263980" y="958143"/>
            <a:ext cx="741323" cy="741323"/>
          </a:xfrm>
          <a:prstGeom prst="rect">
            <a:avLst/>
          </a:prstGeom>
          <a:noFill/>
          <a:ln>
            <a:noFill/>
          </a:ln>
        </p:spPr>
      </p:pic>
      <p:pic>
        <p:nvPicPr>
          <p:cNvPr id="150" name="Google Shape;150;p1" descr="Bullseye with solid fill"/>
          <p:cNvPicPr preferRelativeResize="0"/>
          <p:nvPr/>
        </p:nvPicPr>
        <p:blipFill rotWithShape="1">
          <a:blip r:embed="rId10">
            <a:alphaModFix/>
          </a:blip>
          <a:srcRect/>
          <a:stretch/>
        </p:blipFill>
        <p:spPr>
          <a:xfrm>
            <a:off x="263980" y="1826574"/>
            <a:ext cx="747513" cy="747513"/>
          </a:xfrm>
          <a:prstGeom prst="rect">
            <a:avLst/>
          </a:prstGeom>
          <a:noFill/>
          <a:ln>
            <a:noFill/>
          </a:ln>
        </p:spPr>
      </p:pic>
      <p:pic>
        <p:nvPicPr>
          <p:cNvPr id="151" name="Google Shape;151;p1" descr="Lights On with solid fill"/>
          <p:cNvPicPr preferRelativeResize="0"/>
          <p:nvPr/>
        </p:nvPicPr>
        <p:blipFill rotWithShape="1">
          <a:blip r:embed="rId11">
            <a:alphaModFix/>
          </a:blip>
          <a:srcRect/>
          <a:stretch/>
        </p:blipFill>
        <p:spPr>
          <a:xfrm>
            <a:off x="270239" y="2697346"/>
            <a:ext cx="725352" cy="725352"/>
          </a:xfrm>
          <a:prstGeom prst="rect">
            <a:avLst/>
          </a:prstGeom>
          <a:noFill/>
          <a:ln>
            <a:noFill/>
          </a:ln>
        </p:spPr>
      </p:pic>
      <p:pic>
        <p:nvPicPr>
          <p:cNvPr id="152" name="Google Shape;152;p1" descr="Contract with solid fill"/>
          <p:cNvPicPr preferRelativeResize="0"/>
          <p:nvPr/>
        </p:nvPicPr>
        <p:blipFill rotWithShape="1">
          <a:blip r:embed="rId12">
            <a:alphaModFix/>
          </a:blip>
          <a:srcRect/>
          <a:stretch/>
        </p:blipFill>
        <p:spPr>
          <a:xfrm>
            <a:off x="284306" y="3553652"/>
            <a:ext cx="690957" cy="690957"/>
          </a:xfrm>
          <a:prstGeom prst="rect">
            <a:avLst/>
          </a:prstGeom>
          <a:noFill/>
          <a:ln>
            <a:noFill/>
          </a:ln>
        </p:spPr>
      </p:pic>
      <p:pic>
        <p:nvPicPr>
          <p:cNvPr id="153" name="Google Shape;153;p1" descr="Court with solid fill"/>
          <p:cNvPicPr preferRelativeResize="0"/>
          <p:nvPr/>
        </p:nvPicPr>
        <p:blipFill rotWithShape="1">
          <a:blip r:embed="rId13">
            <a:alphaModFix/>
          </a:blip>
          <a:srcRect/>
          <a:stretch/>
        </p:blipFill>
        <p:spPr>
          <a:xfrm>
            <a:off x="273024" y="4371718"/>
            <a:ext cx="731611" cy="731611"/>
          </a:xfrm>
          <a:prstGeom prst="rect">
            <a:avLst/>
          </a:prstGeom>
          <a:noFill/>
          <a:ln>
            <a:noFill/>
          </a:ln>
        </p:spPr>
      </p:pic>
      <p:pic>
        <p:nvPicPr>
          <p:cNvPr id="154" name="Google Shape;154;p1" descr="Presentation with bar chart with solid fill"/>
          <p:cNvPicPr preferRelativeResize="0"/>
          <p:nvPr/>
        </p:nvPicPr>
        <p:blipFill rotWithShape="1">
          <a:blip r:embed="rId14">
            <a:alphaModFix/>
          </a:blip>
          <a:srcRect/>
          <a:stretch/>
        </p:blipFill>
        <p:spPr>
          <a:xfrm>
            <a:off x="263980" y="5230439"/>
            <a:ext cx="753509" cy="753509"/>
          </a:xfrm>
          <a:prstGeom prst="rect">
            <a:avLst/>
          </a:prstGeom>
          <a:noFill/>
          <a:ln>
            <a:noFill/>
          </a:ln>
        </p:spPr>
      </p:pic>
      <p:sp>
        <p:nvSpPr>
          <p:cNvPr id="19" name="标题 1">
            <a:extLst>
              <a:ext uri="{FF2B5EF4-FFF2-40B4-BE49-F238E27FC236}">
                <a16:creationId xmlns:a16="http://schemas.microsoft.com/office/drawing/2014/main" id="{EC20D4B8-8D56-4C40-9CA3-EC2E89A6E172}"/>
              </a:ext>
            </a:extLst>
          </p:cNvPr>
          <p:cNvSpPr>
            <a:spLocks noGrp="1"/>
          </p:cNvSpPr>
          <p:nvPr>
            <p:ph type="ctrTitle"/>
          </p:nvPr>
        </p:nvSpPr>
        <p:spPr>
          <a:xfrm>
            <a:off x="1535583" y="792012"/>
            <a:ext cx="9867498" cy="1392250"/>
          </a:xfrm>
        </p:spPr>
        <p:txBody>
          <a:bodyPr>
            <a:normAutofit/>
          </a:bodyPr>
          <a:lstStyle/>
          <a:p>
            <a:pPr algn="ctr"/>
            <a:r>
              <a:rPr lang="en-US" sz="3600" b="1"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rPr>
              <a:t>The influence of response effector on decision adaptations</a:t>
            </a:r>
            <a:endParaRPr lang="en-GB" dirty="0">
              <a:solidFill>
                <a:schemeClr val="bg2">
                  <a:lumMod val="10000"/>
                </a:schemeClr>
              </a:solidFill>
            </a:endParaRPr>
          </a:p>
        </p:txBody>
      </p:sp>
      <p:sp>
        <p:nvSpPr>
          <p:cNvPr id="21" name="文本框 20">
            <a:extLst>
              <a:ext uri="{FF2B5EF4-FFF2-40B4-BE49-F238E27FC236}">
                <a16:creationId xmlns:a16="http://schemas.microsoft.com/office/drawing/2014/main" id="{85C5E861-4D3C-4C8B-8BCC-A892F07F5785}"/>
              </a:ext>
            </a:extLst>
          </p:cNvPr>
          <p:cNvSpPr txBox="1"/>
          <p:nvPr/>
        </p:nvSpPr>
        <p:spPr>
          <a:xfrm>
            <a:off x="3323915" y="3699628"/>
            <a:ext cx="6304054" cy="2462213"/>
          </a:xfrm>
          <a:prstGeom prst="rect">
            <a:avLst/>
          </a:prstGeom>
          <a:noFill/>
        </p:spPr>
        <p:txBody>
          <a:bodyPr wrap="square" rtlCol="0">
            <a:spAutoFit/>
          </a:bodyPr>
          <a:lstStyle/>
          <a:p>
            <a:pPr algn="ctr" eaLnBrk="1" hangingPunct="1">
              <a:spcBef>
                <a:spcPct val="50000"/>
              </a:spcBef>
              <a:buFontTx/>
              <a:buNone/>
            </a:pPr>
            <a:r>
              <a:rPr lang="en-US" altLang="fr-FR" sz="2000" dirty="0">
                <a:solidFill>
                  <a:schemeClr val="bg2">
                    <a:lumMod val="10000"/>
                  </a:schemeClr>
                </a:solidFill>
              </a:rPr>
              <a:t>University College Dublin,</a:t>
            </a:r>
          </a:p>
          <a:p>
            <a:pPr algn="ctr" eaLnBrk="1" hangingPunct="1">
              <a:spcBef>
                <a:spcPct val="50000"/>
              </a:spcBef>
              <a:buFontTx/>
              <a:buNone/>
            </a:pPr>
            <a:r>
              <a:rPr lang="en-US" altLang="fr-FR" sz="2000" dirty="0">
                <a:solidFill>
                  <a:schemeClr val="bg2">
                    <a:lumMod val="10000"/>
                  </a:schemeClr>
                </a:solidFill>
              </a:rPr>
              <a:t> Biomedical Engineering, Dublin, Ireland,</a:t>
            </a:r>
          </a:p>
          <a:p>
            <a:pPr algn="ctr" eaLnBrk="1" hangingPunct="1">
              <a:spcBef>
                <a:spcPct val="50000"/>
              </a:spcBef>
              <a:buFontTx/>
              <a:buNone/>
            </a:pPr>
            <a:r>
              <a:rPr lang="en-US" altLang="fr-FR" sz="2000" dirty="0">
                <a:solidFill>
                  <a:schemeClr val="bg2">
                    <a:lumMod val="10000"/>
                  </a:schemeClr>
                </a:solidFill>
              </a:rPr>
              <a:t> </a:t>
            </a:r>
            <a:r>
              <a:rPr lang="en-US" altLang="zh-CN" sz="2000" dirty="0">
                <a:solidFill>
                  <a:schemeClr val="bg2">
                    <a:lumMod val="10000"/>
                  </a:schemeClr>
                </a:solidFill>
              </a:rPr>
              <a:t>l</a:t>
            </a:r>
            <a:r>
              <a:rPr lang="en-US" altLang="fr-FR" sz="2000" dirty="0">
                <a:solidFill>
                  <a:schemeClr val="bg2">
                    <a:lumMod val="10000"/>
                  </a:schemeClr>
                </a:solidFill>
              </a:rPr>
              <a:t>iang.tong2@ucdconnect.i</a:t>
            </a:r>
            <a:r>
              <a:rPr lang="en-US" altLang="zh-CN" sz="2000" dirty="0">
                <a:solidFill>
                  <a:schemeClr val="bg2">
                    <a:lumMod val="10000"/>
                  </a:schemeClr>
                </a:solidFill>
              </a:rPr>
              <a:t>e</a:t>
            </a:r>
            <a:endParaRPr lang="en-US" altLang="fr-FR" sz="2000" dirty="0">
              <a:solidFill>
                <a:schemeClr val="bg2">
                  <a:lumMod val="10000"/>
                </a:schemeClr>
              </a:solidFill>
            </a:endParaRPr>
          </a:p>
          <a:p>
            <a:pPr algn="ctr" eaLnBrk="1" hangingPunct="1">
              <a:spcBef>
                <a:spcPct val="50000"/>
              </a:spcBef>
              <a:buFontTx/>
              <a:buNone/>
            </a:pPr>
            <a:r>
              <a:rPr lang="en-US" altLang="fr-FR" sz="2000" dirty="0">
                <a:solidFill>
                  <a:schemeClr val="bg2">
                    <a:lumMod val="10000"/>
                  </a:schemeClr>
                </a:solidFill>
              </a:rPr>
              <a:t>Liang Tong</a:t>
            </a:r>
          </a:p>
          <a:p>
            <a:pPr algn="ctr" eaLnBrk="1" hangingPunct="1">
              <a:spcBef>
                <a:spcPct val="50000"/>
              </a:spcBef>
              <a:buFontTx/>
              <a:buNone/>
            </a:pPr>
            <a:r>
              <a:rPr lang="en-US" altLang="fr-FR" sz="2000" dirty="0">
                <a:solidFill>
                  <a:schemeClr val="bg2">
                    <a:lumMod val="10000"/>
                  </a:schemeClr>
                </a:solidFill>
              </a:rPr>
              <a:t>17208987</a:t>
            </a:r>
          </a:p>
          <a:p>
            <a:endParaRPr lang="en-GB" dirty="0"/>
          </a:p>
        </p:txBody>
      </p:sp>
      <p:sp>
        <p:nvSpPr>
          <p:cNvPr id="20" name="文本框 19">
            <a:extLst>
              <a:ext uri="{FF2B5EF4-FFF2-40B4-BE49-F238E27FC236}">
                <a16:creationId xmlns:a16="http://schemas.microsoft.com/office/drawing/2014/main" id="{CB58C8C7-3058-5816-591B-952BF33C86F4}"/>
              </a:ext>
            </a:extLst>
          </p:cNvPr>
          <p:cNvSpPr txBox="1"/>
          <p:nvPr/>
        </p:nvSpPr>
        <p:spPr>
          <a:xfrm>
            <a:off x="3468093" y="2512041"/>
            <a:ext cx="6104964" cy="646331"/>
          </a:xfrm>
          <a:prstGeom prst="rect">
            <a:avLst/>
          </a:prstGeom>
          <a:noFill/>
        </p:spPr>
        <p:txBody>
          <a:bodyPr wrap="square">
            <a:spAutoFit/>
          </a:bodyPr>
          <a:lstStyle/>
          <a:p>
            <a:pPr algn="ctr"/>
            <a:r>
              <a:rPr lang="en-GB" sz="3600" dirty="0">
                <a:solidFill>
                  <a:schemeClr val="bg1"/>
                </a:solidFill>
              </a:rPr>
              <a:t>Lab meeting- Apr 2024 </a:t>
            </a:r>
          </a:p>
        </p:txBody>
      </p:sp>
      <p:sp>
        <p:nvSpPr>
          <p:cNvPr id="27" name="文本框 26">
            <a:extLst>
              <a:ext uri="{FF2B5EF4-FFF2-40B4-BE49-F238E27FC236}">
                <a16:creationId xmlns:a16="http://schemas.microsoft.com/office/drawing/2014/main" id="{371C8388-12D8-DE7C-C16A-C49B0FE01FFA}"/>
              </a:ext>
            </a:extLst>
          </p:cNvPr>
          <p:cNvSpPr txBox="1"/>
          <p:nvPr/>
        </p:nvSpPr>
        <p:spPr>
          <a:xfrm>
            <a:off x="10655690" y="47703"/>
            <a:ext cx="1765495" cy="369332"/>
          </a:xfrm>
          <a:prstGeom prst="rect">
            <a:avLst/>
          </a:prstGeom>
          <a:noFill/>
        </p:spPr>
        <p:txBody>
          <a:bodyPr wrap="square">
            <a:spAutoFit/>
          </a:bodyPr>
          <a:lstStyle/>
          <a:p>
            <a:pPr algn="ctr">
              <a:spcAft>
                <a:spcPts val="1000"/>
              </a:spcAft>
            </a:pPr>
            <a:r>
              <a:rPr lang="en-GB" sz="1800" dirty="0">
                <a:latin typeface="Arial" panose="020B0604020202020204" pitchFamily="34" charset="0"/>
                <a:ea typeface="等线" panose="02010600030101010101" pitchFamily="2" charset="-122"/>
                <a:cs typeface="Arial" panose="020B0604020202020204" pitchFamily="34" charset="0"/>
              </a:rPr>
              <a:t>23/04/2024</a:t>
            </a:r>
            <a:endParaRPr lang="en-GB" sz="1800" dirty="0">
              <a:effectLst/>
              <a:latin typeface="Arial" panose="020B0604020202020204" pitchFamily="34" charset="0"/>
              <a:ea typeface="等线" panose="02010600030101010101" pitchFamily="2" charset="-122"/>
              <a:cs typeface="Arial" panose="020B0604020202020204" pitchFamily="34" charset="0"/>
            </a:endParaRPr>
          </a:p>
        </p:txBody>
      </p:sp>
      <p:sp>
        <p:nvSpPr>
          <p:cNvPr id="2" name="文本框 1">
            <a:extLst>
              <a:ext uri="{FF2B5EF4-FFF2-40B4-BE49-F238E27FC236}">
                <a16:creationId xmlns:a16="http://schemas.microsoft.com/office/drawing/2014/main" id="{EB3C787F-9CF6-B51A-CED4-08D90EAE5DE6}"/>
              </a:ext>
            </a:extLst>
          </p:cNvPr>
          <p:cNvSpPr txBox="1"/>
          <p:nvPr/>
        </p:nvSpPr>
        <p:spPr>
          <a:xfrm>
            <a:off x="3468093" y="3033270"/>
            <a:ext cx="6002479" cy="400110"/>
          </a:xfrm>
          <a:prstGeom prst="rect">
            <a:avLst/>
          </a:prstGeom>
          <a:noFill/>
        </p:spPr>
        <p:txBody>
          <a:bodyPr wrap="square" rtlCol="0">
            <a:spAutoFit/>
          </a:bodyPr>
          <a:lstStyle/>
          <a:p>
            <a:pPr algn="ctr"/>
            <a:r>
              <a:rPr lang="en-GB" sz="2000" i="1" dirty="0">
                <a:solidFill>
                  <a:schemeClr val="bg1"/>
                </a:solidFill>
              </a:rPr>
              <a:t>School of Electrical and Electronic Engineering</a:t>
            </a:r>
          </a:p>
        </p:txBody>
      </p:sp>
      <p:pic>
        <p:nvPicPr>
          <p:cNvPr id="5" name="图片 4">
            <a:extLst>
              <a:ext uri="{FF2B5EF4-FFF2-40B4-BE49-F238E27FC236}">
                <a16:creationId xmlns:a16="http://schemas.microsoft.com/office/drawing/2014/main" id="{5E74F56E-66EB-2862-E697-E6424C27770A}"/>
              </a:ext>
            </a:extLst>
          </p:cNvPr>
          <p:cNvPicPr>
            <a:picLocks noChangeAspect="1"/>
          </p:cNvPicPr>
          <p:nvPr/>
        </p:nvPicPr>
        <p:blipFill>
          <a:blip r:embed="rId15"/>
          <a:stretch>
            <a:fillRect/>
          </a:stretch>
        </p:blipFill>
        <p:spPr>
          <a:xfrm>
            <a:off x="1490405" y="3981265"/>
            <a:ext cx="1765494" cy="2572306"/>
          </a:xfrm>
          <a:prstGeom prst="rect">
            <a:avLst/>
          </a:prstGeom>
        </p:spPr>
      </p:pic>
    </p:spTree>
    <p:extLst>
      <p:ext uri="{BB962C8B-B14F-4D97-AF65-F5344CB8AC3E}">
        <p14:creationId xmlns:p14="http://schemas.microsoft.com/office/powerpoint/2010/main" val="1996519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7"/>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p:cNvPicPr preferRelativeResize="0"/>
          <p:nvPr/>
        </p:nvPicPr>
        <p:blipFill rotWithShape="1">
          <a:blip r:embed="rId10">
            <a:alphaModFix/>
          </a:blip>
          <a:srcRect/>
          <a:stretch/>
        </p:blipFill>
        <p:spPr>
          <a:xfrm>
            <a:off x="267597" y="5223239"/>
            <a:ext cx="753509" cy="753509"/>
          </a:xfrm>
          <a:prstGeom prst="rect">
            <a:avLst/>
          </a:prstGeom>
          <a:noFill/>
          <a:ln>
            <a:noFill/>
          </a:ln>
        </p:spPr>
      </p:pic>
      <p:sp>
        <p:nvSpPr>
          <p:cNvPr id="5" name="Title 1">
            <a:extLst>
              <a:ext uri="{FF2B5EF4-FFF2-40B4-BE49-F238E27FC236}">
                <a16:creationId xmlns:a16="http://schemas.microsoft.com/office/drawing/2014/main" id="{A0F4B20B-4F18-2DB6-E6AE-2DC3E1C622EA}"/>
              </a:ext>
            </a:extLst>
          </p:cNvPr>
          <p:cNvSpPr txBox="1">
            <a:spLocks/>
          </p:cNvSpPr>
          <p:nvPr/>
        </p:nvSpPr>
        <p:spPr>
          <a:xfrm>
            <a:off x="1872333" y="229218"/>
            <a:ext cx="5334197" cy="1708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altLang="zh-CN" sz="4000" b="0" i="0" u="none" strike="noStrike" kern="1200" cap="none" spc="0" normalizeH="0" baseline="0" noProof="0" dirty="0">
                <a:ln>
                  <a:noFill/>
                </a:ln>
                <a:solidFill>
                  <a:sysClr val="windowText" lastClr="000000"/>
                </a:solidFill>
                <a:effectLst/>
                <a:uLnTx/>
                <a:uFillTx/>
                <a:latin typeface="Aptos Display" panose="02110004020202020204"/>
                <a:ea typeface="等线 Light" panose="02010600030101010101" pitchFamily="2" charset="-122"/>
                <a:cs typeface="+mj-cs"/>
              </a:rPr>
              <a:t>Continues</a:t>
            </a:r>
            <a:r>
              <a:rPr kumimoji="0" lang="en-IE" sz="40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 flow</a:t>
            </a:r>
          </a:p>
        </p:txBody>
      </p:sp>
      <p:sp>
        <p:nvSpPr>
          <p:cNvPr id="6" name="Content Placeholder 2">
            <a:extLst>
              <a:ext uri="{FF2B5EF4-FFF2-40B4-BE49-F238E27FC236}">
                <a16:creationId xmlns:a16="http://schemas.microsoft.com/office/drawing/2014/main" id="{FC1C0844-BF70-E06D-AB63-DBDD548A8A93}"/>
              </a:ext>
            </a:extLst>
          </p:cNvPr>
          <p:cNvSpPr txBox="1">
            <a:spLocks/>
          </p:cNvSpPr>
          <p:nvPr/>
        </p:nvSpPr>
        <p:spPr>
          <a:xfrm>
            <a:off x="1435149" y="2858947"/>
            <a:ext cx="5677516" cy="376983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sysClr val="windowText" lastClr="000000"/>
                </a:solidFill>
                <a:effectLst/>
                <a:uLnTx/>
                <a:uFillTx/>
                <a:ea typeface="+mn-ea"/>
                <a:cs typeface="+mn-cs"/>
              </a:rPr>
              <a:t>Adaptive behaviour</a:t>
            </a:r>
            <a:endParaRPr kumimoji="0" lang="en-US" sz="24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ea typeface="+mn-ea"/>
                <a:cs typeface="+mn-cs"/>
              </a:rPr>
              <a:t>Forward flow</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Feedback flow </a:t>
            </a:r>
          </a:p>
          <a:p>
            <a:pPr marL="685800" marR="0" lvl="2"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 </a:t>
            </a:r>
            <a:r>
              <a:rPr kumimoji="0" lang="en-US" sz="2400" b="0" i="0" u="none" strike="noStrike" kern="1200" cap="none" spc="0" normalizeH="0" baseline="0" noProof="0" dirty="0">
                <a:ln>
                  <a:noFill/>
                </a:ln>
                <a:solidFill>
                  <a:sysClr val="windowText" lastClr="000000"/>
                </a:solidFill>
                <a:effectLst/>
                <a:uLnTx/>
                <a:uFillTx/>
                <a:ea typeface="+mn-ea"/>
                <a:cs typeface="+mn-cs"/>
              </a:rPr>
              <a:t>reflex gains adaptation</a:t>
            </a:r>
          </a:p>
          <a:p>
            <a:pPr marL="685800" marR="0" lvl="2"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ea typeface="+mn-ea"/>
                <a:cs typeface="+mn-cs"/>
              </a:rPr>
              <a:t>sensory attention biased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sysClr val="windowText" lastClr="000000"/>
                </a:solidFill>
                <a:effectLst/>
                <a:uLnTx/>
                <a:uFillTx/>
                <a:ea typeface="+mn-ea"/>
                <a:cs typeface="+mn-cs"/>
              </a:rPr>
              <a:t>Implies dynamic decision thresholds/ </a:t>
            </a: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urgency signal</a:t>
            </a:r>
            <a:endParaRPr kumimoji="0" lang="en-IE" sz="24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Sensitive to new information</a:t>
            </a:r>
            <a:endPar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pic>
        <p:nvPicPr>
          <p:cNvPr id="7" name="Picture 6" descr="A digital balance scale using circles">
            <a:extLst>
              <a:ext uri="{FF2B5EF4-FFF2-40B4-BE49-F238E27FC236}">
                <a16:creationId xmlns:a16="http://schemas.microsoft.com/office/drawing/2014/main" id="{410EA09F-E97D-B69E-F7D2-85C0B0374A69}"/>
              </a:ext>
            </a:extLst>
          </p:cNvPr>
          <p:cNvPicPr>
            <a:picLocks noChangeAspect="1"/>
          </p:cNvPicPr>
          <p:nvPr/>
        </p:nvPicPr>
        <p:blipFill rotWithShape="1">
          <a:blip r:embed="rId11"/>
          <a:srcRect l="27818" r="25200" b="1"/>
          <a:stretch/>
        </p:blipFill>
        <p:spPr>
          <a:xfrm>
            <a:off x="6857796"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922517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7"/>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p:cNvPicPr preferRelativeResize="0"/>
          <p:nvPr/>
        </p:nvPicPr>
        <p:blipFill rotWithShape="1">
          <a:blip r:embed="rId10">
            <a:alphaModFix/>
          </a:blip>
          <a:srcRect/>
          <a:stretch/>
        </p:blipFill>
        <p:spPr>
          <a:xfrm>
            <a:off x="267597" y="5223239"/>
            <a:ext cx="753509" cy="753509"/>
          </a:xfrm>
          <a:prstGeom prst="rect">
            <a:avLst/>
          </a:prstGeom>
          <a:noFill/>
          <a:ln>
            <a:noFill/>
          </a:ln>
        </p:spPr>
      </p:pic>
      <p:sp>
        <p:nvSpPr>
          <p:cNvPr id="2" name="Title 1">
            <a:extLst>
              <a:ext uri="{FF2B5EF4-FFF2-40B4-BE49-F238E27FC236}">
                <a16:creationId xmlns:a16="http://schemas.microsoft.com/office/drawing/2014/main" id="{46EA3427-DABA-1564-B22F-2BF2305D8C7E}"/>
              </a:ext>
            </a:extLst>
          </p:cNvPr>
          <p:cNvSpPr txBox="1">
            <a:spLocks/>
          </p:cNvSpPr>
          <p:nvPr/>
        </p:nvSpPr>
        <p:spPr>
          <a:xfrm>
            <a:off x="1734743" y="573111"/>
            <a:ext cx="4219588" cy="17190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200" b="0" i="0" u="none" strike="noStrike" kern="1200" cap="none" spc="0" normalizeH="0" baseline="0" noProof="0" dirty="0">
                <a:ln>
                  <a:noFill/>
                </a:ln>
                <a:solidFill>
                  <a:sysClr val="windowText" lastClr="000000"/>
                </a:solidFill>
                <a:effectLst/>
                <a:uLnTx/>
                <a:uFillTx/>
                <a:latin typeface="+mn-lt"/>
                <a:ea typeface="等线 Light" panose="02010600030101010101" pitchFamily="2" charset="-122"/>
                <a:cs typeface="+mj-cs"/>
              </a:rPr>
              <a:t>Top-down &amp; Bottom-up flow timing</a:t>
            </a:r>
            <a:endParaRPr kumimoji="0" lang="en-IE" sz="3200" b="0" i="0" u="none" strike="noStrike" kern="1200" cap="none" spc="0" normalizeH="0" baseline="0" noProof="0" dirty="0">
              <a:ln>
                <a:noFill/>
              </a:ln>
              <a:solidFill>
                <a:sysClr val="windowText" lastClr="000000"/>
              </a:solidFill>
              <a:effectLst/>
              <a:uLnTx/>
              <a:uFillTx/>
              <a:latin typeface="+mn-lt"/>
              <a:ea typeface="+mj-ea"/>
              <a:cs typeface="+mj-cs"/>
            </a:endParaRPr>
          </a:p>
        </p:txBody>
      </p:sp>
      <p:sp>
        <p:nvSpPr>
          <p:cNvPr id="3" name="Content Placeholder 2">
            <a:extLst>
              <a:ext uri="{FF2B5EF4-FFF2-40B4-BE49-F238E27FC236}">
                <a16:creationId xmlns:a16="http://schemas.microsoft.com/office/drawing/2014/main" id="{7B187A84-0925-0D64-B282-1A41719C4E02}"/>
              </a:ext>
            </a:extLst>
          </p:cNvPr>
          <p:cNvSpPr txBox="1">
            <a:spLocks/>
          </p:cNvSpPr>
          <p:nvPr/>
        </p:nvSpPr>
        <p:spPr>
          <a:xfrm>
            <a:off x="1790537" y="2807208"/>
            <a:ext cx="3685645" cy="341071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ea typeface="+mn-ea"/>
                <a:cs typeface="Arial" panose="020B0604020202020204" pitchFamily="34" charset="0"/>
              </a:rPr>
              <a:t>Biceps(15ms),FDI (25ms) .</a:t>
            </a:r>
            <a:r>
              <a:rPr kumimoji="0" lang="en-US" sz="2400" b="0" i="0" u="none" strike="noStrike" kern="1200" cap="none" spc="0" normalizeH="0" baseline="0" noProof="0" dirty="0" err="1">
                <a:ln>
                  <a:noFill/>
                </a:ln>
                <a:solidFill>
                  <a:sysClr val="windowText" lastClr="000000"/>
                </a:solidFill>
                <a:effectLst/>
                <a:uLnTx/>
                <a:uFillTx/>
                <a:ea typeface="+mn-ea"/>
                <a:cs typeface="Arial" panose="020B0604020202020204" pitchFamily="34" charset="0"/>
              </a:rPr>
              <a:t>etc</a:t>
            </a:r>
            <a:endParaRPr kumimoji="0" lang="en-US" sz="2400" b="0" i="0" u="none" strike="noStrike" kern="1200" cap="none" spc="0" normalizeH="0" baseline="0" noProof="0" dirty="0">
              <a:ln>
                <a:noFill/>
              </a:ln>
              <a:solidFill>
                <a:sysClr val="windowText" lastClr="000000"/>
              </a:solidFill>
              <a:effectLst/>
              <a:uLnTx/>
              <a:uFillTx/>
              <a:ea typeface="+mn-ea"/>
              <a:cs typeface="Arial" panose="020B0604020202020204"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ea typeface="+mn-ea"/>
                <a:cs typeface="Arial" panose="020B0604020202020204" pitchFamily="34" charset="0"/>
              </a:rPr>
              <a:t>less latency </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solidFill>
                <a:effectLst/>
                <a:uLnTx/>
                <a:uFillTx/>
                <a:ea typeface="+mn-ea"/>
                <a:cs typeface="Arial" panose="020B0604020202020204" pitchFamily="34" charset="0"/>
              </a:rPr>
              <a:t>similar amplitude/EEG wave</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2400" b="0" i="0" u="none" strike="noStrike" kern="1200" cap="none" spc="0" normalizeH="0" baseline="0" noProof="0" dirty="0">
              <a:ln>
                <a:noFill/>
              </a:ln>
              <a:solidFill>
                <a:sysClr val="windowText" lastClr="000000"/>
              </a:solidFill>
              <a:effectLst/>
              <a:uLnTx/>
              <a:uFillTx/>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highlight>
                  <a:srgbClr val="FFFFFF"/>
                </a:highlight>
                <a:uLnTx/>
                <a:uFillTx/>
                <a:ea typeface="+mn-ea"/>
                <a:cs typeface="+mn-cs"/>
              </a:rPr>
              <a:t>limb 60ms +;vision 90ms+ (C1);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highlight>
                  <a:srgbClr val="FFFFFF"/>
                </a:highlight>
                <a:uLnTx/>
                <a:uFillTx/>
                <a:ea typeface="+mn-ea"/>
                <a:cs typeface="+mn-cs"/>
              </a:rPr>
              <a:t>distal muscle delay 10ms</a:t>
            </a:r>
            <a:endParaRPr kumimoji="0" lang="en-IE" sz="2400" b="0" i="0" u="none" strike="noStrike" kern="1200" cap="none" spc="0" normalizeH="0" baseline="0" noProof="0" dirty="0">
              <a:ln>
                <a:noFill/>
              </a:ln>
              <a:solidFill>
                <a:sysClr val="windowText" lastClr="000000"/>
              </a:solidFill>
              <a:effectLst/>
              <a:uLnTx/>
              <a:uFillTx/>
              <a:ea typeface="+mn-ea"/>
              <a:cs typeface="+mn-cs"/>
            </a:endParaRPr>
          </a:p>
        </p:txBody>
      </p:sp>
      <p:pic>
        <p:nvPicPr>
          <p:cNvPr id="4" name="Picture 2" descr="图缩略图 gr1">
            <a:extLst>
              <a:ext uri="{FF2B5EF4-FFF2-40B4-BE49-F238E27FC236}">
                <a16:creationId xmlns:a16="http://schemas.microsoft.com/office/drawing/2014/main" id="{9959301C-AE14-7F9D-4CF1-E1BD988CA80D}"/>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5554278" y="651730"/>
            <a:ext cx="6637722" cy="6206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5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sp>
        <p:nvSpPr>
          <p:cNvPr id="2" name="Title 1">
            <a:extLst>
              <a:ext uri="{FF2B5EF4-FFF2-40B4-BE49-F238E27FC236}">
                <a16:creationId xmlns:a16="http://schemas.microsoft.com/office/drawing/2014/main" id="{FD07EFC9-FCE0-8F34-EBD8-3C15B8050999}"/>
              </a:ext>
            </a:extLst>
          </p:cNvPr>
          <p:cNvSpPr txBox="1">
            <a:spLocks/>
          </p:cNvSpPr>
          <p:nvPr/>
        </p:nvSpPr>
        <p:spPr>
          <a:xfrm>
            <a:off x="1466362" y="408847"/>
            <a:ext cx="3687993"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4000" b="0" i="0" u="none" strike="noStrike" kern="1200" cap="none" spc="0" normalizeH="0" baseline="0" noProof="0" dirty="0">
                <a:ln>
                  <a:noFill/>
                </a:ln>
                <a:solidFill>
                  <a:sysClr val="windowText" lastClr="000000"/>
                </a:solidFill>
                <a:effectLst/>
                <a:uLnTx/>
                <a:uFillTx/>
                <a:ea typeface="+mj-ea"/>
                <a:cs typeface="+mj-cs"/>
              </a:rPr>
              <a:t>Experiment setup</a:t>
            </a:r>
          </a:p>
        </p:txBody>
      </p:sp>
      <p:sp>
        <p:nvSpPr>
          <p:cNvPr id="3" name="Content Placeholder 2">
            <a:extLst>
              <a:ext uri="{FF2B5EF4-FFF2-40B4-BE49-F238E27FC236}">
                <a16:creationId xmlns:a16="http://schemas.microsoft.com/office/drawing/2014/main" id="{45F10439-9781-4292-F146-D53A9746E21D}"/>
              </a:ext>
            </a:extLst>
          </p:cNvPr>
          <p:cNvSpPr txBox="1">
            <a:spLocks/>
          </p:cNvSpPr>
          <p:nvPr/>
        </p:nvSpPr>
        <p:spPr>
          <a:xfrm>
            <a:off x="1296482" y="3532887"/>
            <a:ext cx="3839232"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EEG – 512Hz 128 channel 10-20 layout </a:t>
            </a:r>
            <a:r>
              <a:rPr kumimoji="0" lang="en-IE" sz="2200" b="0" i="0" u="none" strike="noStrike" kern="1200" cap="none" spc="0" normalizeH="0" baseline="0" noProof="0" dirty="0" err="1">
                <a:ln>
                  <a:noFill/>
                </a:ln>
                <a:solidFill>
                  <a:sysClr val="windowText" lastClr="000000"/>
                </a:solidFill>
                <a:effectLst/>
                <a:uLnTx/>
                <a:uFillTx/>
                <a:ea typeface="+mn-ea"/>
                <a:cs typeface="+mn-cs"/>
              </a:rPr>
              <a:t>Biosimi</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EMG – 2000Hz 4 channel </a:t>
            </a:r>
            <a:r>
              <a:rPr kumimoji="0" lang="en-IE" sz="2200" b="0" i="0" u="none" strike="noStrike" kern="1200" cap="none" spc="0" normalizeH="0" baseline="0" noProof="0" dirty="0" err="1">
                <a:ln>
                  <a:noFill/>
                </a:ln>
                <a:solidFill>
                  <a:sysClr val="windowText" lastClr="000000"/>
                </a:solidFill>
                <a:effectLst/>
                <a:uLnTx/>
                <a:uFillTx/>
                <a:ea typeface="+mn-ea"/>
                <a:cs typeface="+mn-cs"/>
              </a:rPr>
              <a:t>Delsys</a:t>
            </a:r>
            <a:r>
              <a:rPr kumimoji="0" lang="en-IE" sz="2200" b="0" i="0" u="none" strike="noStrike" kern="1200" cap="none" spc="0" normalizeH="0" baseline="0" noProof="0" dirty="0">
                <a:ln>
                  <a:noFill/>
                </a:ln>
                <a:solidFill>
                  <a:sysClr val="windowText" lastClr="000000"/>
                </a:solidFill>
                <a:effectLst/>
                <a:uLnTx/>
                <a:uFillTx/>
                <a:ea typeface="+mn-ea"/>
                <a:cs typeface="+mn-cs"/>
              </a:rPr>
              <a:t> </a:t>
            </a:r>
            <a:r>
              <a:rPr kumimoji="0" lang="en-IE" sz="2200" b="0" i="0" u="none" strike="noStrike" kern="1200" cap="none" spc="0" normalizeH="0" baseline="0" noProof="0" dirty="0" err="1">
                <a:ln>
                  <a:noFill/>
                </a:ln>
                <a:solidFill>
                  <a:sysClr val="windowText" lastClr="000000"/>
                </a:solidFill>
                <a:effectLst/>
                <a:uLnTx/>
                <a:uFillTx/>
                <a:ea typeface="+mn-ea"/>
                <a:cs typeface="+mn-cs"/>
              </a:rPr>
              <a:t>Trigno</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	isometric contractions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	</a:t>
            </a:r>
            <a:r>
              <a:rPr kumimoji="0" lang="en-US" sz="2200" b="0" i="0" u="none" strike="noStrike" kern="1200" cap="none" spc="0" normalizeH="0" baseline="0" noProof="0" dirty="0">
                <a:ln>
                  <a:noFill/>
                </a:ln>
                <a:solidFill>
                  <a:sysClr val="windowText" lastClr="000000"/>
                </a:solidFill>
                <a:effectLst/>
                <a:uLnTx/>
                <a:uFillTx/>
                <a:ea typeface="+mn-ea"/>
                <a:cs typeface="+mn-cs"/>
              </a:rPr>
              <a:t>keep the angle of the </a:t>
            </a:r>
            <a:r>
              <a:rPr kumimoji="0" lang="en-US" sz="2200" b="1" i="0" u="none" strike="noStrike" kern="1200" cap="none" spc="0" normalizeH="0" baseline="0" noProof="0" dirty="0">
                <a:ln>
                  <a:noFill/>
                </a:ln>
                <a:solidFill>
                  <a:sysClr val="windowText" lastClr="000000"/>
                </a:solidFill>
                <a:effectLst/>
                <a:uLnTx/>
                <a:uFillTx/>
                <a:ea typeface="+mn-ea"/>
                <a:cs typeface="+mn-cs"/>
              </a:rPr>
              <a:t>elbow joint at</a:t>
            </a:r>
            <a:r>
              <a:rPr kumimoji="0"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 </a:t>
            </a:r>
            <a:r>
              <a:rPr kumimoji="0" lang="en-IE" sz="2200" b="1" i="0" u="none" strike="noStrike" kern="1200" cap="none" spc="0" normalizeH="0" baseline="0" noProof="0" dirty="0">
                <a:ln>
                  <a:noFill/>
                </a:ln>
                <a:solidFill>
                  <a:sysClr val="windowText" lastClr="000000"/>
                </a:solidFill>
                <a:effectLst/>
                <a:uLnTx/>
                <a:uFillTx/>
                <a:ea typeface="+mn-ea"/>
                <a:cs typeface="+mn-cs"/>
              </a:rPr>
              <a:t>115</a:t>
            </a:r>
            <a:r>
              <a:rPr kumimoji="0"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a:t>
            </a:r>
          </a:p>
        </p:txBody>
      </p:sp>
      <p:grpSp>
        <p:nvGrpSpPr>
          <p:cNvPr id="4" name="组合 31">
            <a:extLst>
              <a:ext uri="{FF2B5EF4-FFF2-40B4-BE49-F238E27FC236}">
                <a16:creationId xmlns:a16="http://schemas.microsoft.com/office/drawing/2014/main" id="{95C4942C-4003-5ABA-8FAE-005AC4D32675}"/>
              </a:ext>
            </a:extLst>
          </p:cNvPr>
          <p:cNvGrpSpPr/>
          <p:nvPr/>
        </p:nvGrpSpPr>
        <p:grpSpPr>
          <a:xfrm>
            <a:off x="5049781" y="738577"/>
            <a:ext cx="7142219" cy="5623631"/>
            <a:chOff x="10468371" y="26431632"/>
            <a:chExt cx="9292828" cy="7545997"/>
          </a:xfrm>
        </p:grpSpPr>
        <p:pic>
          <p:nvPicPr>
            <p:cNvPr id="5" name="图片 20">
              <a:extLst>
                <a:ext uri="{FF2B5EF4-FFF2-40B4-BE49-F238E27FC236}">
                  <a16:creationId xmlns:a16="http://schemas.microsoft.com/office/drawing/2014/main" id="{5BDB23DC-7624-5116-A0A9-CC8CB1C068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77500" y="26431632"/>
              <a:ext cx="4484875" cy="352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1">
              <a:extLst>
                <a:ext uri="{FF2B5EF4-FFF2-40B4-BE49-F238E27FC236}">
                  <a16:creationId xmlns:a16="http://schemas.microsoft.com/office/drawing/2014/main" id="{BC289C53-6F6C-8A88-7873-A56157159C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90950" y="26431632"/>
              <a:ext cx="4770249" cy="352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34">
              <a:extLst>
                <a:ext uri="{FF2B5EF4-FFF2-40B4-BE49-F238E27FC236}">
                  <a16:creationId xmlns:a16="http://schemas.microsoft.com/office/drawing/2014/main" id="{B2922063-F3F7-008B-FB82-369C57E9D1FC}"/>
                </a:ext>
              </a:extLst>
            </p:cNvPr>
            <p:cNvSpPr txBox="1"/>
            <p:nvPr/>
          </p:nvSpPr>
          <p:spPr>
            <a:xfrm>
              <a:off x="11851481" y="29933349"/>
              <a:ext cx="7389814" cy="495583"/>
            </a:xfrm>
            <a:prstGeom prst="rect">
              <a:avLst/>
            </a:prstGeom>
            <a:noFill/>
          </p:spPr>
          <p:txBody>
            <a:bodyPr wrap="square">
              <a:spAutoFit/>
            </a:bodyPr>
            <a:lstStyle/>
            <a:p>
              <a:pPr>
                <a:buClrTx/>
                <a:buFontTx/>
                <a:buNone/>
              </a:pPr>
              <a:r>
                <a:rPr lang="en-GB" sz="1800" kern="1200" dirty="0">
                  <a:solidFill>
                    <a:prstClr val="black"/>
                  </a:solidFill>
                  <a:latin typeface="Aptos" panose="02110004020202020204"/>
                  <a:ea typeface="+mn-ea"/>
                  <a:cs typeface="+mn-cs"/>
                </a:rPr>
                <a:t>Fig.4 </a:t>
              </a:r>
              <a:r>
                <a:rPr lang="en-US" altLang="zh-CN" sz="1800" kern="1200" dirty="0">
                  <a:solidFill>
                    <a:prstClr val="black"/>
                  </a:solidFill>
                  <a:latin typeface="Aptos" panose="02110004020202020204"/>
                  <a:ea typeface="等线" panose="02010600030101010101" pitchFamily="2" charset="-122"/>
                  <a:cs typeface="+mn-cs"/>
                </a:rPr>
                <a:t>EMG on biceps</a:t>
              </a:r>
              <a:r>
                <a:rPr lang="en-GB" sz="1800" kern="1200" dirty="0">
                  <a:solidFill>
                    <a:prstClr val="black"/>
                  </a:solidFill>
                  <a:latin typeface="Aptos" panose="02110004020202020204"/>
                  <a:ea typeface="+mn-ea"/>
                  <a:cs typeface="+mn-cs"/>
                </a:rPr>
                <a:t> (left); EEG cap (right)</a:t>
              </a:r>
            </a:p>
          </p:txBody>
        </p:sp>
        <p:pic>
          <p:nvPicPr>
            <p:cNvPr id="8" name="图片 22">
              <a:extLst>
                <a:ext uri="{FF2B5EF4-FFF2-40B4-BE49-F238E27FC236}">
                  <a16:creationId xmlns:a16="http://schemas.microsoft.com/office/drawing/2014/main" id="{2ADE7DD0-61CD-F3C7-D456-5DE3860AF5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68371" y="30361293"/>
              <a:ext cx="4503131" cy="326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3">
              <a:extLst>
                <a:ext uri="{FF2B5EF4-FFF2-40B4-BE49-F238E27FC236}">
                  <a16:creationId xmlns:a16="http://schemas.microsoft.com/office/drawing/2014/main" id="{87273BF1-C704-1D1C-9745-1410DF36C1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90951" y="30381154"/>
              <a:ext cx="4770248" cy="324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37">
              <a:extLst>
                <a:ext uri="{FF2B5EF4-FFF2-40B4-BE49-F238E27FC236}">
                  <a16:creationId xmlns:a16="http://schemas.microsoft.com/office/drawing/2014/main" id="{406986ED-8F28-9D7A-3D6C-ABCDD4980E6A}"/>
                </a:ext>
              </a:extLst>
            </p:cNvPr>
            <p:cNvSpPr txBox="1"/>
            <p:nvPr/>
          </p:nvSpPr>
          <p:spPr>
            <a:xfrm>
              <a:off x="10757669" y="33564642"/>
              <a:ext cx="9003530" cy="412987"/>
            </a:xfrm>
            <a:prstGeom prst="rect">
              <a:avLst/>
            </a:prstGeom>
            <a:noFill/>
          </p:spPr>
          <p:txBody>
            <a:bodyPr wrap="square">
              <a:spAutoFit/>
            </a:bodyPr>
            <a:lstStyle/>
            <a:p>
              <a:pPr>
                <a:buClrTx/>
                <a:buFontTx/>
                <a:buNone/>
              </a:pPr>
              <a:r>
                <a:rPr lang="en-GB" altLang="en-US" sz="1800" kern="1200" dirty="0">
                  <a:solidFill>
                    <a:prstClr val="black"/>
                  </a:solidFill>
                  <a:latin typeface="Aptos" panose="02110004020202020204"/>
                  <a:ea typeface="+mn-ea"/>
                  <a:cs typeface="+mn-cs"/>
                </a:rPr>
                <a:t>Fig.5 External EOG channels </a:t>
              </a:r>
              <a:r>
                <a:rPr lang="en-US" altLang="zh-CN" sz="1800" kern="1200" dirty="0">
                  <a:solidFill>
                    <a:prstClr val="black"/>
                  </a:solidFill>
                  <a:latin typeface="Aptos" panose="02110004020202020204"/>
                  <a:ea typeface="等线" panose="02010600030101010101" pitchFamily="2" charset="-122"/>
                  <a:cs typeface="+mn-cs"/>
                </a:rPr>
                <a:t>location </a:t>
              </a:r>
              <a:r>
                <a:rPr lang="en-GB" altLang="en-US" sz="1800" kern="1200" dirty="0">
                  <a:solidFill>
                    <a:prstClr val="black"/>
                  </a:solidFill>
                  <a:latin typeface="Aptos" panose="02110004020202020204"/>
                  <a:ea typeface="+mn-ea"/>
                  <a:cs typeface="+mn-cs"/>
                </a:rPr>
                <a:t>(left); Eye-link system interface(right)</a:t>
              </a:r>
            </a:p>
          </p:txBody>
        </p:sp>
      </p:grpSp>
      <p:pic>
        <p:nvPicPr>
          <p:cNvPr id="12" name="Picture 11">
            <a:extLst>
              <a:ext uri="{FF2B5EF4-FFF2-40B4-BE49-F238E27FC236}">
                <a16:creationId xmlns:a16="http://schemas.microsoft.com/office/drawing/2014/main" id="{5C7E2A9F-16FA-F39A-2CF9-840CC38C6347}"/>
              </a:ext>
            </a:extLst>
          </p:cNvPr>
          <p:cNvPicPr>
            <a:picLocks noChangeAspect="1"/>
          </p:cNvPicPr>
          <p:nvPr/>
        </p:nvPicPr>
        <p:blipFill rotWithShape="1">
          <a:blip r:embed="rId15"/>
          <a:srcRect t="-967" b="13257"/>
          <a:stretch/>
        </p:blipFill>
        <p:spPr>
          <a:xfrm>
            <a:off x="4924410" y="472332"/>
            <a:ext cx="3601304" cy="2905178"/>
          </a:xfrm>
          <a:prstGeom prst="rect">
            <a:avLst/>
          </a:prstGeom>
        </p:spPr>
      </p:pic>
    </p:spTree>
    <p:extLst>
      <p:ext uri="{BB962C8B-B14F-4D97-AF65-F5344CB8AC3E}">
        <p14:creationId xmlns:p14="http://schemas.microsoft.com/office/powerpoint/2010/main" val="4090990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pic>
        <p:nvPicPr>
          <p:cNvPr id="10" name="Picture 9">
            <a:extLst>
              <a:ext uri="{FF2B5EF4-FFF2-40B4-BE49-F238E27FC236}">
                <a16:creationId xmlns:a16="http://schemas.microsoft.com/office/drawing/2014/main" id="{84D3087C-6B22-0C03-930D-C59F206F798C}"/>
              </a:ext>
            </a:extLst>
          </p:cNvPr>
          <p:cNvPicPr>
            <a:picLocks noChangeAspect="1"/>
          </p:cNvPicPr>
          <p:nvPr/>
        </p:nvPicPr>
        <p:blipFill>
          <a:blip r:embed="rId11"/>
          <a:stretch>
            <a:fillRect/>
          </a:stretch>
        </p:blipFill>
        <p:spPr>
          <a:xfrm>
            <a:off x="8467705" y="372882"/>
            <a:ext cx="3785616" cy="2214585"/>
          </a:xfrm>
          <a:prstGeom prst="rect">
            <a:avLst/>
          </a:prstGeom>
        </p:spPr>
      </p:pic>
      <p:sp>
        <p:nvSpPr>
          <p:cNvPr id="13" name="Title 1">
            <a:extLst>
              <a:ext uri="{FF2B5EF4-FFF2-40B4-BE49-F238E27FC236}">
                <a16:creationId xmlns:a16="http://schemas.microsoft.com/office/drawing/2014/main" id="{F5D73FEE-9484-8737-60A5-EB2015AEE84C}"/>
              </a:ext>
            </a:extLst>
          </p:cNvPr>
          <p:cNvSpPr txBox="1">
            <a:spLocks/>
          </p:cNvSpPr>
          <p:nvPr/>
        </p:nvSpPr>
        <p:spPr>
          <a:xfrm>
            <a:off x="1659158" y="243178"/>
            <a:ext cx="3895359" cy="18466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buNone/>
            </a:pPr>
            <a:r>
              <a:rPr lang="en-IE" dirty="0">
                <a:solidFill>
                  <a:prstClr val="black"/>
                </a:solidFill>
                <a:latin typeface="+mn-lt"/>
              </a:rPr>
              <a:t>Experiment setup </a:t>
            </a:r>
          </a:p>
        </p:txBody>
      </p:sp>
      <p:sp>
        <p:nvSpPr>
          <p:cNvPr id="14" name="Content Placeholder 2">
            <a:extLst>
              <a:ext uri="{FF2B5EF4-FFF2-40B4-BE49-F238E27FC236}">
                <a16:creationId xmlns:a16="http://schemas.microsoft.com/office/drawing/2014/main" id="{C6ECBC33-2C90-CF24-B3D8-8729EE7CF991}"/>
              </a:ext>
            </a:extLst>
          </p:cNvPr>
          <p:cNvSpPr txBox="1">
            <a:spLocks/>
          </p:cNvSpPr>
          <p:nvPr/>
        </p:nvSpPr>
        <p:spPr>
          <a:xfrm>
            <a:off x="1685032" y="2504997"/>
            <a:ext cx="3895522" cy="469781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pPr>
            <a:r>
              <a:rPr lang="en-IE" sz="3200" dirty="0">
                <a:solidFill>
                  <a:prstClr val="black"/>
                </a:solidFill>
              </a:rPr>
              <a:t>Closed-loop muscle-computer interface</a:t>
            </a:r>
          </a:p>
          <a:p>
            <a:pPr>
              <a:lnSpc>
                <a:spcPct val="170000"/>
              </a:lnSpc>
              <a:buClrTx/>
            </a:pPr>
            <a:r>
              <a:rPr lang="en-IE" sz="3200" dirty="0">
                <a:solidFill>
                  <a:prstClr val="black"/>
                </a:solidFill>
              </a:rPr>
              <a:t>Stimuli design (3 key levels)</a:t>
            </a:r>
          </a:p>
          <a:p>
            <a:pPr lvl="1">
              <a:lnSpc>
                <a:spcPct val="170000"/>
              </a:lnSpc>
              <a:buClrTx/>
            </a:pPr>
            <a:r>
              <a:rPr lang="en-IE" sz="3200" dirty="0">
                <a:solidFill>
                  <a:prstClr val="black"/>
                </a:solidFill>
              </a:rPr>
              <a:t>SSVEP at 21.5Hz</a:t>
            </a:r>
          </a:p>
          <a:p>
            <a:pPr lvl="1">
              <a:lnSpc>
                <a:spcPct val="120000"/>
              </a:lnSpc>
              <a:buClrTx/>
            </a:pPr>
            <a:r>
              <a:rPr lang="en-IE" sz="3200" dirty="0">
                <a:solidFill>
                  <a:prstClr val="black"/>
                </a:solidFill>
              </a:rPr>
              <a:t>Smooth transfer to Evidence onset (clear CPP)</a:t>
            </a:r>
          </a:p>
          <a:p>
            <a:pPr lvl="1">
              <a:lnSpc>
                <a:spcPct val="120000"/>
              </a:lnSpc>
              <a:buClrTx/>
            </a:pPr>
            <a:r>
              <a:rPr lang="en-IE" sz="3200" dirty="0">
                <a:solidFill>
                  <a:prstClr val="black"/>
                </a:solidFill>
              </a:rPr>
              <a:t>Motor preparation signals (14-30</a:t>
            </a:r>
            <a:r>
              <a:rPr lang="en-US" sz="3200" dirty="0">
                <a:solidFill>
                  <a:prstClr val="black"/>
                </a:solidFill>
              </a:rPr>
              <a:t>H</a:t>
            </a:r>
            <a:r>
              <a:rPr lang="en-US" altLang="zh-CN" sz="3200" dirty="0">
                <a:solidFill>
                  <a:prstClr val="black"/>
                </a:solidFill>
                <a:ea typeface="等线" panose="02010600030101010101" pitchFamily="2" charset="-122"/>
              </a:rPr>
              <a:t>z</a:t>
            </a:r>
            <a:r>
              <a:rPr lang="en-IE" sz="3200" dirty="0">
                <a:solidFill>
                  <a:prstClr val="black"/>
                </a:solidFill>
              </a:rPr>
              <a:t>)</a:t>
            </a:r>
          </a:p>
          <a:p>
            <a:pPr lvl="1">
              <a:buClrTx/>
            </a:pPr>
            <a:endParaRPr lang="en-IE" sz="2200" dirty="0">
              <a:solidFill>
                <a:prstClr val="black"/>
              </a:solidFill>
              <a:latin typeface="Aptos" panose="02110004020202020204"/>
            </a:endParaRPr>
          </a:p>
        </p:txBody>
      </p:sp>
      <p:pic>
        <p:nvPicPr>
          <p:cNvPr id="15" name="Picture 14">
            <a:extLst>
              <a:ext uri="{FF2B5EF4-FFF2-40B4-BE49-F238E27FC236}">
                <a16:creationId xmlns:a16="http://schemas.microsoft.com/office/drawing/2014/main" id="{B6E02446-E588-0161-2ECF-8A57143E900B}"/>
              </a:ext>
            </a:extLst>
          </p:cNvPr>
          <p:cNvPicPr>
            <a:picLocks noChangeAspect="1"/>
          </p:cNvPicPr>
          <p:nvPr/>
        </p:nvPicPr>
        <p:blipFill>
          <a:blip r:embed="rId12"/>
          <a:stretch>
            <a:fillRect/>
          </a:stretch>
        </p:blipFill>
        <p:spPr>
          <a:xfrm>
            <a:off x="5221603" y="456850"/>
            <a:ext cx="3099816" cy="2818014"/>
          </a:xfrm>
          <a:prstGeom prst="rect">
            <a:avLst/>
          </a:prstGeom>
        </p:spPr>
      </p:pic>
      <p:pic>
        <p:nvPicPr>
          <p:cNvPr id="16" name="图片 4">
            <a:extLst>
              <a:ext uri="{FF2B5EF4-FFF2-40B4-BE49-F238E27FC236}">
                <a16:creationId xmlns:a16="http://schemas.microsoft.com/office/drawing/2014/main" id="{06008661-260B-80AF-A329-050E573B0A3A}"/>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5221603" y="3965287"/>
            <a:ext cx="3099816" cy="20046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The steady-state visual evoked potential (SSVEP) reflects the activation of  cortical object representations: evidence from semantic stimulus repetition  | Experimental Brain Research">
            <a:extLst>
              <a:ext uri="{FF2B5EF4-FFF2-40B4-BE49-F238E27FC236}">
                <a16:creationId xmlns:a16="http://schemas.microsoft.com/office/drawing/2014/main" id="{70E95D6F-8FEE-7C29-4946-A68B707058B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8635399" y="3274864"/>
            <a:ext cx="3468551" cy="319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47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 name="Picture 3">
            <a:extLst>
              <a:ext uri="{FF2B5EF4-FFF2-40B4-BE49-F238E27FC236}">
                <a16:creationId xmlns:a16="http://schemas.microsoft.com/office/drawing/2014/main" id="{64F2FE83-F849-08C6-586E-1DB677125FA9}"/>
              </a:ext>
            </a:extLst>
          </p:cNvPr>
          <p:cNvPicPr>
            <a:picLocks noChangeAspect="1"/>
          </p:cNvPicPr>
          <p:nvPr/>
        </p:nvPicPr>
        <p:blipFill>
          <a:blip r:embed="rId3"/>
          <a:stretch>
            <a:fillRect/>
          </a:stretch>
        </p:blipFill>
        <p:spPr>
          <a:xfrm>
            <a:off x="2158150" y="2861911"/>
            <a:ext cx="8533624" cy="2133406"/>
          </a:xfrm>
          <a:prstGeom prst="rect">
            <a:avLst/>
          </a:prstGeom>
        </p:spPr>
      </p:pic>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4">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5">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6">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7">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8">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9">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10">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1">
            <a:alphaModFix/>
          </a:blip>
          <a:srcRect/>
          <a:stretch/>
        </p:blipFill>
        <p:spPr>
          <a:xfrm>
            <a:off x="234750" y="5238944"/>
            <a:ext cx="753509" cy="753509"/>
          </a:xfrm>
          <a:prstGeom prst="rect">
            <a:avLst/>
          </a:prstGeom>
          <a:noFill/>
          <a:ln>
            <a:noFill/>
          </a:ln>
        </p:spPr>
      </p:pic>
      <p:sp>
        <p:nvSpPr>
          <p:cNvPr id="2" name="Title 1">
            <a:extLst>
              <a:ext uri="{FF2B5EF4-FFF2-40B4-BE49-F238E27FC236}">
                <a16:creationId xmlns:a16="http://schemas.microsoft.com/office/drawing/2014/main" id="{F2781573-649C-D852-6F8A-E44ECD9E0463}"/>
              </a:ext>
            </a:extLst>
          </p:cNvPr>
          <p:cNvSpPr txBox="1">
            <a:spLocks/>
          </p:cNvSpPr>
          <p:nvPr/>
        </p:nvSpPr>
        <p:spPr>
          <a:xfrm>
            <a:off x="2319655" y="301247"/>
            <a:ext cx="7552689" cy="8121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b="0" i="0" u="none" strike="noStrike" kern="1200" cap="none" spc="0" normalizeH="0" baseline="0" noProof="0" dirty="0">
                <a:ln>
                  <a:noFill/>
                </a:ln>
                <a:solidFill>
                  <a:sysClr val="windowText" lastClr="000000"/>
                </a:solidFill>
                <a:effectLst/>
                <a:uLnTx/>
                <a:uFillTx/>
                <a:latin typeface="+mn-lt"/>
                <a:ea typeface="+mj-ea"/>
                <a:cs typeface="+mj-cs"/>
              </a:rPr>
              <a:t>Polit Experiment design</a:t>
            </a:r>
          </a:p>
        </p:txBody>
      </p:sp>
      <p:sp>
        <p:nvSpPr>
          <p:cNvPr id="3" name="Content Placeholder 2">
            <a:extLst>
              <a:ext uri="{FF2B5EF4-FFF2-40B4-BE49-F238E27FC236}">
                <a16:creationId xmlns:a16="http://schemas.microsoft.com/office/drawing/2014/main" id="{5ECA8DD2-376D-E91E-F007-E836789F2FE5}"/>
              </a:ext>
            </a:extLst>
          </p:cNvPr>
          <p:cNvSpPr txBox="1">
            <a:spLocks/>
          </p:cNvSpPr>
          <p:nvPr/>
        </p:nvSpPr>
        <p:spPr>
          <a:xfrm>
            <a:off x="2319655" y="1318059"/>
            <a:ext cx="6620010" cy="20279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2 Response effector – </a:t>
            </a:r>
            <a:r>
              <a:rPr kumimoji="0" lang="en-IE" sz="2200" b="1" i="0" u="none" strike="noStrike" kern="1200" cap="none" spc="0" normalizeH="0" baseline="0" noProof="0" dirty="0">
                <a:ln>
                  <a:noFill/>
                </a:ln>
                <a:solidFill>
                  <a:sysClr val="windowText" lastClr="000000"/>
                </a:solidFill>
                <a:effectLst/>
                <a:uLnTx/>
                <a:uFillTx/>
                <a:ea typeface="+mn-ea"/>
                <a:cs typeface="+mn-cs"/>
              </a:rPr>
              <a:t>FDI and Biceps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2 contrast/coherence level – easy and hard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1 force level - 10% MVA  (optional 20%)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2 speed pressure - accuracy or speed prior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E" sz="2200" b="0" i="0" u="none" strike="noStrike" kern="1200" cap="none" spc="0" normalizeH="0" baseline="0" noProof="0" dirty="0">
              <a:ln>
                <a:noFill/>
              </a:ln>
              <a:solidFill>
                <a:sysClr val="windowText" lastClr="000000"/>
              </a:solidFill>
              <a:effectLst/>
              <a:uLnTx/>
              <a:uFillTx/>
              <a:ea typeface="+mn-ea"/>
              <a:cs typeface="+mn-cs"/>
            </a:endParaRPr>
          </a:p>
        </p:txBody>
      </p:sp>
      <p:sp>
        <p:nvSpPr>
          <p:cNvPr id="8" name="TextBox 7">
            <a:extLst>
              <a:ext uri="{FF2B5EF4-FFF2-40B4-BE49-F238E27FC236}">
                <a16:creationId xmlns:a16="http://schemas.microsoft.com/office/drawing/2014/main" id="{7946C72D-3A4F-FAA5-7FEF-17C1143E4F0B}"/>
              </a:ext>
            </a:extLst>
          </p:cNvPr>
          <p:cNvSpPr txBox="1"/>
          <p:nvPr/>
        </p:nvSpPr>
        <p:spPr>
          <a:xfrm>
            <a:off x="2378553" y="5280539"/>
            <a:ext cx="6112176" cy="82997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latin typeface="Arial"/>
                <a:ea typeface="+mn-ea"/>
                <a:cs typeface="Arial"/>
                <a:sym typeface="Arial"/>
              </a:rPr>
              <a:t>96*5</a:t>
            </a:r>
            <a:r>
              <a:rPr kumimoji="0" lang="en-US" altLang="zh-CN" sz="2200" b="0" i="0" u="none" strike="noStrike" kern="1200" cap="none" spc="0" normalizeH="0" baseline="0" noProof="0" dirty="0">
                <a:ln>
                  <a:noFill/>
                </a:ln>
                <a:solidFill>
                  <a:sysClr val="windowText" lastClr="000000"/>
                </a:solidFill>
                <a:effectLst/>
                <a:uLnTx/>
                <a:uFillTx/>
                <a:latin typeface="Arial"/>
                <a:ea typeface="等线" panose="02010600030101010101" pitchFamily="2" charset="-122"/>
                <a:cs typeface="Arial"/>
                <a:sym typeface="Arial"/>
              </a:rPr>
              <a:t>s trials *10 blocks =80 min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sym typeface="Arial"/>
              </a:rPr>
              <a:t>120 </a:t>
            </a:r>
            <a:r>
              <a:rPr kumimoji="0" lang="en-US" altLang="zh-CN" sz="2200" b="0" i="0" u="none" strike="noStrike" kern="1200" cap="none" spc="0" normalizeH="0" baseline="0" noProof="0" dirty="0">
                <a:ln>
                  <a:noFill/>
                </a:ln>
                <a:solidFill>
                  <a:sysClr val="windowText" lastClr="000000"/>
                </a:solidFill>
                <a:effectLst/>
                <a:uLnTx/>
                <a:uFillTx/>
                <a:latin typeface="Arial"/>
                <a:ea typeface="等线" panose="02010600030101010101" pitchFamily="2" charset="-122"/>
                <a:cs typeface="Arial"/>
                <a:sym typeface="Arial"/>
              </a:rPr>
              <a:t>trials</a:t>
            </a:r>
            <a:r>
              <a:rPr kumimoji="0" lang="en-IE" altLang="zh-CN" sz="2200" b="0" i="0" u="none" strike="noStrike" kern="1200" cap="none" spc="0" normalizeH="0" baseline="0" noProof="0" dirty="0">
                <a:ln>
                  <a:noFill/>
                </a:ln>
                <a:solidFill>
                  <a:sysClr val="windowText" lastClr="000000"/>
                </a:solidFill>
                <a:effectLst/>
                <a:uLnTx/>
                <a:uFillTx/>
                <a:latin typeface="Arial"/>
                <a:ea typeface="等线" panose="02010600030101010101" pitchFamily="2" charset="-122"/>
                <a:cs typeface="Arial"/>
                <a:sym typeface="Arial"/>
              </a:rPr>
              <a:t>* 8 conditions</a:t>
            </a:r>
            <a:endParaRPr kumimoji="0" lang="en-IE" sz="2200" b="0" i="0" u="none" strike="noStrike" kern="1200" cap="none" spc="0" normalizeH="0" baseline="0" noProof="0" dirty="0">
              <a:ln>
                <a:noFill/>
              </a:ln>
              <a:solidFill>
                <a:sysClr val="windowText" lastClr="000000"/>
              </a:solidFill>
              <a:effectLst/>
              <a:uLnTx/>
              <a:uFillTx/>
              <a:latin typeface="Arial"/>
              <a:ea typeface="+mn-ea"/>
              <a:cs typeface="Arial"/>
              <a:sym typeface="Arial"/>
            </a:endParaRPr>
          </a:p>
        </p:txBody>
      </p:sp>
    </p:spTree>
    <p:extLst>
      <p:ext uri="{BB962C8B-B14F-4D97-AF65-F5344CB8AC3E}">
        <p14:creationId xmlns:p14="http://schemas.microsoft.com/office/powerpoint/2010/main" val="3273244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11" name="Picture 10">
            <a:extLst>
              <a:ext uri="{FF2B5EF4-FFF2-40B4-BE49-F238E27FC236}">
                <a16:creationId xmlns:a16="http://schemas.microsoft.com/office/drawing/2014/main" id="{5073895D-DD9C-46E6-F7B8-34E7E3A65B5C}"/>
              </a:ext>
            </a:extLst>
          </p:cNvPr>
          <p:cNvPicPr>
            <a:picLocks noChangeAspect="1"/>
          </p:cNvPicPr>
          <p:nvPr/>
        </p:nvPicPr>
        <p:blipFill>
          <a:blip r:embed="rId3"/>
          <a:stretch>
            <a:fillRect/>
          </a:stretch>
        </p:blipFill>
        <p:spPr>
          <a:xfrm>
            <a:off x="1225467" y="4487896"/>
            <a:ext cx="4826791" cy="1365292"/>
          </a:xfrm>
          <a:prstGeom prst="rect">
            <a:avLst/>
          </a:prstGeom>
        </p:spPr>
      </p:pic>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4">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5">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6">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7">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8">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9">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10">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1">
            <a:alphaModFix/>
          </a:blip>
          <a:srcRect/>
          <a:stretch/>
        </p:blipFill>
        <p:spPr>
          <a:xfrm>
            <a:off x="234750" y="5238944"/>
            <a:ext cx="753509" cy="753509"/>
          </a:xfrm>
          <a:prstGeom prst="rect">
            <a:avLst/>
          </a:prstGeom>
          <a:noFill/>
          <a:ln>
            <a:noFill/>
          </a:ln>
        </p:spPr>
      </p:pic>
      <p:sp>
        <p:nvSpPr>
          <p:cNvPr id="9" name="Title 1">
            <a:extLst>
              <a:ext uri="{FF2B5EF4-FFF2-40B4-BE49-F238E27FC236}">
                <a16:creationId xmlns:a16="http://schemas.microsoft.com/office/drawing/2014/main" id="{F28F1380-21C3-E8B8-7993-D0133D68D5AB}"/>
              </a:ext>
            </a:extLst>
          </p:cNvPr>
          <p:cNvSpPr txBox="1">
            <a:spLocks/>
          </p:cNvSpPr>
          <p:nvPr/>
        </p:nvSpPr>
        <p:spPr>
          <a:xfrm>
            <a:off x="2005515" y="-477873"/>
            <a:ext cx="3734014" cy="356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ysClr val="windowText" lastClr="000000"/>
                </a:solidFill>
                <a:effectLst/>
                <a:uLnTx/>
                <a:uFillTx/>
                <a:latin typeface="+mn-lt"/>
                <a:ea typeface="+mj-ea"/>
                <a:cs typeface="+mj-cs"/>
              </a:rPr>
              <a:t>Edinburgh Handedness Inventory (EHI)</a:t>
            </a:r>
          </a:p>
        </p:txBody>
      </p:sp>
      <p:pic>
        <p:nvPicPr>
          <p:cNvPr id="10" name="Picture 2" descr="UI Development Study: How Do People Hold and Interact with Their Phone?">
            <a:extLst>
              <a:ext uri="{FF2B5EF4-FFF2-40B4-BE49-F238E27FC236}">
                <a16:creationId xmlns:a16="http://schemas.microsoft.com/office/drawing/2014/main" id="{BBEA3FE5-9D4F-266A-D993-0F7E59DE620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02"/>
          <a:stretch/>
        </p:blipFill>
        <p:spPr bwMode="auto">
          <a:xfrm>
            <a:off x="5817527" y="546209"/>
            <a:ext cx="6374473" cy="635521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301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5" name="Picture 2" descr="The drift diffusion model (DDM).&#10;The vertical axis represents the accumulation of sensory information. The nondecision time, t0, consists of two components before and after the decision time. For other parameters and details of the DDM, see Materials and Methods. Two simulated paths are drawn with a positive drift rate, u, which means that a face response is correct in this example. The RT is indicated for the correct response.">
            <a:extLst>
              <a:ext uri="{FF2B5EF4-FFF2-40B4-BE49-F238E27FC236}">
                <a16:creationId xmlns:a16="http://schemas.microsoft.com/office/drawing/2014/main" id="{E230610A-9B1E-875C-13A4-72193687E1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04457" y="647495"/>
            <a:ext cx="4382065" cy="3361301"/>
          </a:xfrm>
          <a:prstGeom prst="rect">
            <a:avLst/>
          </a:prstGeom>
          <a:noFill/>
          <a:extLst>
            <a:ext uri="{909E8E84-426E-40DD-AFC4-6F175D3DCCD1}">
              <a14:hiddenFill xmlns:a14="http://schemas.microsoft.com/office/drawing/2010/main">
                <a:solidFill>
                  <a:srgbClr val="FFFFFF"/>
                </a:solidFill>
              </a14:hiddenFill>
            </a:ext>
          </a:extLst>
        </p:spPr>
      </p:pic>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4">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5">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6">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7">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8">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9">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10">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1">
            <a:alphaModFix/>
          </a:blip>
          <a:srcRect/>
          <a:stretch/>
        </p:blipFill>
        <p:spPr>
          <a:xfrm>
            <a:off x="233677" y="5241019"/>
            <a:ext cx="753509" cy="753509"/>
          </a:xfrm>
          <a:prstGeom prst="rect">
            <a:avLst/>
          </a:prstGeom>
          <a:noFill/>
          <a:ln>
            <a:noFill/>
          </a:ln>
        </p:spPr>
      </p:pic>
      <p:sp>
        <p:nvSpPr>
          <p:cNvPr id="2" name="Title 1">
            <a:extLst>
              <a:ext uri="{FF2B5EF4-FFF2-40B4-BE49-F238E27FC236}">
                <a16:creationId xmlns:a16="http://schemas.microsoft.com/office/drawing/2014/main" id="{56BCE498-052A-F676-9695-926F3C35B6C7}"/>
              </a:ext>
            </a:extLst>
          </p:cNvPr>
          <p:cNvSpPr txBox="1">
            <a:spLocks/>
          </p:cNvSpPr>
          <p:nvPr/>
        </p:nvSpPr>
        <p:spPr>
          <a:xfrm>
            <a:off x="6162409" y="-612370"/>
            <a:ext cx="675562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0" i="0" u="none" strike="noStrike" kern="1200" cap="none" spc="0" normalizeH="0" baseline="0" noProof="0" dirty="0">
                <a:ln>
                  <a:noFill/>
                </a:ln>
                <a:solidFill>
                  <a:sysClr val="windowText" lastClr="000000"/>
                </a:solidFill>
                <a:effectLst/>
                <a:uLnTx/>
                <a:uFillTx/>
                <a:latin typeface="Aptos Display" panose="02110004020202020204"/>
                <a:ea typeface="等线 Light" panose="02010600030101010101" pitchFamily="2" charset="-122"/>
                <a:cs typeface="+mj-cs"/>
              </a:rPr>
              <a:t>EEG model - NI</a:t>
            </a:r>
            <a:endParaRPr kumimoji="0" lang="en-IE"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pic>
        <p:nvPicPr>
          <p:cNvPr id="6" name="Picture 5">
            <a:extLst>
              <a:ext uri="{FF2B5EF4-FFF2-40B4-BE49-F238E27FC236}">
                <a16:creationId xmlns:a16="http://schemas.microsoft.com/office/drawing/2014/main" id="{488BD2C4-4DF1-ECED-A903-5357A1ABCC2F}"/>
              </a:ext>
            </a:extLst>
          </p:cNvPr>
          <p:cNvPicPr>
            <a:picLocks noChangeAspect="1"/>
          </p:cNvPicPr>
          <p:nvPr/>
        </p:nvPicPr>
        <p:blipFill>
          <a:blip r:embed="rId12"/>
          <a:stretch>
            <a:fillRect/>
          </a:stretch>
        </p:blipFill>
        <p:spPr>
          <a:xfrm>
            <a:off x="1469449" y="4394797"/>
            <a:ext cx="10722551" cy="2333281"/>
          </a:xfrm>
          <a:prstGeom prst="rect">
            <a:avLst/>
          </a:prstGeom>
        </p:spPr>
      </p:pic>
      <p:sp>
        <p:nvSpPr>
          <p:cNvPr id="7" name="Content Placeholder 2">
            <a:extLst>
              <a:ext uri="{FF2B5EF4-FFF2-40B4-BE49-F238E27FC236}">
                <a16:creationId xmlns:a16="http://schemas.microsoft.com/office/drawing/2014/main" id="{6B90E6AA-0DA6-EF0E-3AD6-23BCBA1A3E31}"/>
              </a:ext>
            </a:extLst>
          </p:cNvPr>
          <p:cNvSpPr txBox="1">
            <a:spLocks/>
          </p:cNvSpPr>
          <p:nvPr/>
        </p:nvSpPr>
        <p:spPr>
          <a:xfrm>
            <a:off x="6046859" y="1499435"/>
            <a:ext cx="5615572"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ysClr val="windowText" lastClr="000000"/>
                </a:solidFill>
                <a:effectLst/>
                <a:uLnTx/>
                <a:uFillTx/>
                <a:ea typeface="+mn-ea"/>
                <a:cs typeface="+mn-cs"/>
              </a:rPr>
              <a:t>Shown </a:t>
            </a:r>
            <a:r>
              <a:rPr kumimoji="0" lang="en-US" sz="2200" b="1" i="0" u="none" strike="noStrike" kern="1200" cap="none" spc="0" normalizeH="0" baseline="0" noProof="0" dirty="0">
                <a:ln>
                  <a:noFill/>
                </a:ln>
                <a:solidFill>
                  <a:sysClr val="windowText" lastClr="000000"/>
                </a:solidFill>
                <a:effectLst/>
                <a:uLnTx/>
                <a:uFillTx/>
                <a:ea typeface="+mn-ea"/>
                <a:cs typeface="+mn-cs"/>
              </a:rPr>
              <a:t>decision adaptations </a:t>
            </a:r>
            <a:r>
              <a:rPr kumimoji="0" lang="en-US" sz="2200" b="0" i="0" u="none" strike="noStrike" kern="1200" cap="none" spc="0" normalizeH="0" baseline="0" noProof="0" dirty="0">
                <a:ln>
                  <a:noFill/>
                </a:ln>
                <a:solidFill>
                  <a:sysClr val="windowText" lastClr="000000"/>
                </a:solidFill>
                <a:effectLst/>
                <a:uLnTx/>
                <a:uFillTx/>
                <a:ea typeface="+mn-ea"/>
                <a:cs typeface="+mn-cs"/>
              </a:rPr>
              <a:t>to time constraints, stimulus strength, and prior probabilities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ysClr val="windowText" lastClr="000000"/>
                </a:solidFill>
                <a:effectLst/>
                <a:uLnTx/>
                <a:uFillTx/>
                <a:ea typeface="+mn-ea"/>
                <a:cs typeface="+mn-cs"/>
              </a:rPr>
              <a:t>two- race to threshold motor preparation signals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C</a:t>
            </a:r>
            <a:r>
              <a:rPr kumimoji="0" lang="en-US" sz="2200" b="0" i="0" u="none" strike="noStrike" kern="1200" cap="none" spc="0" normalizeH="0" baseline="0" noProof="0" dirty="0">
                <a:ln>
                  <a:noFill/>
                </a:ln>
                <a:solidFill>
                  <a:sysClr val="windowText" lastClr="000000"/>
                </a:solidFill>
                <a:effectLst/>
                <a:uLnTx/>
                <a:uFillTx/>
                <a:ea typeface="+mn-ea"/>
                <a:cs typeface="+mn-cs"/>
              </a:rPr>
              <a:t>ompare multiple processing leve</a:t>
            </a:r>
            <a:r>
              <a:rPr kumimoji="0" lang="en-US" altLang="zh-CN" sz="2200" b="0"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ls</a:t>
            </a:r>
            <a:endParaRPr kumimoji="0" lang="en-US" sz="22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E" sz="22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graphicFrame>
        <p:nvGraphicFramePr>
          <p:cNvPr id="2" name="内容占位符 3">
            <a:extLst>
              <a:ext uri="{FF2B5EF4-FFF2-40B4-BE49-F238E27FC236}">
                <a16:creationId xmlns:a16="http://schemas.microsoft.com/office/drawing/2014/main" id="{14171FF7-514E-5335-79EA-5E448C7E61DD}"/>
              </a:ext>
            </a:extLst>
          </p:cNvPr>
          <p:cNvGraphicFramePr>
            <a:graphicFrameLocks/>
          </p:cNvGraphicFramePr>
          <p:nvPr>
            <p:extLst>
              <p:ext uri="{D42A27DB-BD31-4B8C-83A1-F6EECF244321}">
                <p14:modId xmlns:p14="http://schemas.microsoft.com/office/powerpoint/2010/main" val="2143017463"/>
              </p:ext>
            </p:extLst>
          </p:nvPr>
        </p:nvGraphicFramePr>
        <p:xfrm>
          <a:off x="2026487" y="1429978"/>
          <a:ext cx="9938981" cy="542802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Title 1">
            <a:extLst>
              <a:ext uri="{FF2B5EF4-FFF2-40B4-BE49-F238E27FC236}">
                <a16:creationId xmlns:a16="http://schemas.microsoft.com/office/drawing/2014/main" id="{4323492D-69E5-D7CD-72AF-FD99B3D64ACC}"/>
              </a:ext>
            </a:extLst>
          </p:cNvPr>
          <p:cNvSpPr txBox="1">
            <a:spLocks/>
          </p:cNvSpPr>
          <p:nvPr/>
        </p:nvSpPr>
        <p:spPr>
          <a:xfrm>
            <a:off x="2072037" y="2422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4400" b="0" i="0" u="none" strike="noStrike" kern="1200" cap="none" spc="0" normalizeH="0" baseline="0" noProof="0" dirty="0">
                <a:ln>
                  <a:noFill/>
                </a:ln>
                <a:solidFill>
                  <a:sysClr val="windowText" lastClr="000000"/>
                </a:solidFill>
                <a:effectLst/>
                <a:uLnTx/>
                <a:uFillTx/>
                <a:latin typeface="+mn-lt"/>
                <a:ea typeface="+mj-ea"/>
                <a:cs typeface="+mj-cs"/>
              </a:rPr>
              <a:t>EEG </a:t>
            </a:r>
            <a:r>
              <a:rPr kumimoji="0" lang="en-US" altLang="zh-CN" sz="4400" b="0" i="0" u="none" strike="noStrike" kern="1200" cap="none" spc="0" normalizeH="0" baseline="0" noProof="0" dirty="0">
                <a:ln>
                  <a:noFill/>
                </a:ln>
                <a:solidFill>
                  <a:sysClr val="windowText" lastClr="000000"/>
                </a:solidFill>
                <a:effectLst/>
                <a:uLnTx/>
                <a:uFillTx/>
                <a:latin typeface="+mn-lt"/>
                <a:ea typeface="等线 Light" panose="02010600030101010101" pitchFamily="2" charset="-122"/>
                <a:cs typeface="+mj-cs"/>
              </a:rPr>
              <a:t>pre-processing</a:t>
            </a:r>
            <a:r>
              <a:rPr kumimoji="0" lang="en-IE" sz="4400" b="0" i="0" u="none" strike="noStrike" kern="1200" cap="none" spc="0" normalizeH="0" baseline="0" noProof="0" dirty="0">
                <a:ln>
                  <a:noFill/>
                </a:ln>
                <a:solidFill>
                  <a:sysClr val="windowText" lastClr="000000"/>
                </a:solidFill>
                <a:effectLst/>
                <a:uLnTx/>
                <a:uFillTx/>
                <a:latin typeface="+mn-lt"/>
                <a:ea typeface="+mj-ea"/>
                <a:cs typeface="+mj-cs"/>
              </a:rPr>
              <a:t> methods </a:t>
            </a:r>
          </a:p>
        </p:txBody>
      </p:sp>
    </p:spTree>
    <p:extLst>
      <p:ext uri="{BB962C8B-B14F-4D97-AF65-F5344CB8AC3E}">
        <p14:creationId xmlns:p14="http://schemas.microsoft.com/office/powerpoint/2010/main" val="423612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2" name="Title 1">
            <a:extLst>
              <a:ext uri="{FF2B5EF4-FFF2-40B4-BE49-F238E27FC236}">
                <a16:creationId xmlns:a16="http://schemas.microsoft.com/office/drawing/2014/main" id="{3312FBA5-65B3-D219-AE7B-D08EBAE8849F}"/>
              </a:ext>
            </a:extLst>
          </p:cNvPr>
          <p:cNvSpPr txBox="1">
            <a:spLocks/>
          </p:cNvSpPr>
          <p:nvPr/>
        </p:nvSpPr>
        <p:spPr>
          <a:xfrm>
            <a:off x="4860777" y="-47163"/>
            <a:ext cx="7115639" cy="809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ysClr val="windowText" lastClr="000000"/>
                </a:solidFill>
                <a:effectLst/>
                <a:uLnTx/>
                <a:uFillTx/>
                <a:latin typeface="+mn-lt"/>
                <a:ea typeface="+mj-ea"/>
                <a:cs typeface="+mj-cs"/>
              </a:rPr>
              <a:t>EMG </a:t>
            </a:r>
            <a:r>
              <a:rPr kumimoji="0" lang="en-US" altLang="zh-CN" sz="4800" b="0" i="0" u="none" strike="noStrike" kern="1200" cap="none" spc="0" normalizeH="0" baseline="0" noProof="0" dirty="0">
                <a:ln>
                  <a:noFill/>
                </a:ln>
                <a:solidFill>
                  <a:sysClr val="windowText" lastClr="000000"/>
                </a:solidFill>
                <a:effectLst/>
                <a:uLnTx/>
                <a:uFillTx/>
                <a:latin typeface="+mn-lt"/>
                <a:ea typeface="等线 Light" panose="02010600030101010101" pitchFamily="2" charset="-122"/>
                <a:cs typeface="+mj-cs"/>
              </a:rPr>
              <a:t>model- DTDM</a:t>
            </a:r>
            <a:endParaRPr kumimoji="0" lang="en-US" sz="4800" b="0" i="0" u="none" strike="noStrike" kern="1200" cap="none" spc="0" normalizeH="0" baseline="0" noProof="0" dirty="0">
              <a:ln>
                <a:noFill/>
              </a:ln>
              <a:solidFill>
                <a:sysClr val="windowText" lastClr="000000"/>
              </a:solidFill>
              <a:effectLst/>
              <a:uLnTx/>
              <a:uFillTx/>
              <a:latin typeface="+mn-lt"/>
              <a:ea typeface="+mj-ea"/>
              <a:cs typeface="+mj-cs"/>
            </a:endParaRPr>
          </a:p>
        </p:txBody>
      </p:sp>
      <p:pic>
        <p:nvPicPr>
          <p:cNvPr id="3" name="Picture 2" descr="A diagram of a graph&#10;&#10;Description automatically generated">
            <a:extLst>
              <a:ext uri="{FF2B5EF4-FFF2-40B4-BE49-F238E27FC236}">
                <a16:creationId xmlns:a16="http://schemas.microsoft.com/office/drawing/2014/main" id="{F99E2D22-9CA2-7010-A7EC-50C7A8E9F612}"/>
              </a:ext>
            </a:extLst>
          </p:cNvPr>
          <p:cNvPicPr>
            <a:picLocks noChangeAspect="1"/>
          </p:cNvPicPr>
          <p:nvPr/>
        </p:nvPicPr>
        <p:blipFill>
          <a:blip r:embed="rId11"/>
          <a:stretch>
            <a:fillRect/>
          </a:stretch>
        </p:blipFill>
        <p:spPr>
          <a:xfrm>
            <a:off x="3881229" y="994321"/>
            <a:ext cx="8310771" cy="5505886"/>
          </a:xfrm>
          <a:prstGeom prst="rect">
            <a:avLst/>
          </a:prstGeom>
        </p:spPr>
      </p:pic>
      <p:sp>
        <p:nvSpPr>
          <p:cNvPr id="4" name="TextBox 3">
            <a:extLst>
              <a:ext uri="{FF2B5EF4-FFF2-40B4-BE49-F238E27FC236}">
                <a16:creationId xmlns:a16="http://schemas.microsoft.com/office/drawing/2014/main" id="{6BD839CA-5742-4B14-5CC2-D4452B3B2B38}"/>
              </a:ext>
            </a:extLst>
          </p:cNvPr>
          <p:cNvSpPr txBox="1"/>
          <p:nvPr/>
        </p:nvSpPr>
        <p:spPr>
          <a:xfrm>
            <a:off x="1463131" y="1253209"/>
            <a:ext cx="2634860" cy="2677656"/>
          </a:xfrm>
          <a:prstGeom prst="rect">
            <a:avLst/>
          </a:prstGeom>
          <a:noFill/>
        </p:spPr>
        <p:txBody>
          <a:bodyPr wrap="square">
            <a:spAutoFit/>
          </a:bodyPr>
          <a:lstStyle/>
          <a:p>
            <a:pPr marL="285750" indent="-285750">
              <a:buClrTx/>
              <a:buFont typeface="Arial" panose="020B0604020202020204" pitchFamily="34" charset="0"/>
              <a:buChar char="•"/>
              <a:defRPr/>
            </a:pPr>
            <a:r>
              <a:rPr lang="en-IE" sz="2400" kern="1200" dirty="0">
                <a:solidFill>
                  <a:prstClr val="black"/>
                </a:solidFill>
                <a:latin typeface="Arial" panose="020B0604020202020204" pitchFamily="34" charset="0"/>
                <a:ea typeface="+mn-ea"/>
                <a:cs typeface="Arial" panose="020B0604020202020204" pitchFamily="34" charset="0"/>
              </a:rPr>
              <a:t>nondecision time 300-400ms</a:t>
            </a:r>
          </a:p>
          <a:p>
            <a:pPr marL="285750" indent="-285750">
              <a:buClrTx/>
              <a:buFont typeface="Arial" panose="020B0604020202020204" pitchFamily="34" charset="0"/>
              <a:buChar char="•"/>
              <a:defRPr/>
            </a:pPr>
            <a:r>
              <a:rPr lang="en-US" sz="2400" kern="1200" dirty="0">
                <a:solidFill>
                  <a:prstClr val="black"/>
                </a:solidFill>
                <a:highlight>
                  <a:srgbClr val="FFFFFF"/>
                </a:highlight>
                <a:latin typeface="Arial" panose="020B0604020202020204" pitchFamily="34" charset="0"/>
                <a:ea typeface="+mn-ea"/>
                <a:cs typeface="+mn-cs"/>
              </a:rPr>
              <a:t>sensory delays (220ms) </a:t>
            </a:r>
          </a:p>
          <a:p>
            <a:pPr marL="285750" indent="-285750">
              <a:buClrTx/>
              <a:buFont typeface="Arial" panose="020B0604020202020204" pitchFamily="34" charset="0"/>
              <a:buChar char="•"/>
              <a:defRPr/>
            </a:pPr>
            <a:r>
              <a:rPr lang="en-US" sz="2400" kern="1200" dirty="0">
                <a:solidFill>
                  <a:prstClr val="black"/>
                </a:solidFill>
                <a:highlight>
                  <a:srgbClr val="FFFFFF"/>
                </a:highlight>
                <a:latin typeface="Arial" panose="020B0604020202020204" pitchFamily="34" charset="0"/>
                <a:ea typeface="+mn-ea"/>
                <a:cs typeface="+mn-cs"/>
              </a:rPr>
              <a:t>motor delays (80ms)</a:t>
            </a:r>
            <a:endParaRPr lang="en-IE" sz="2400" kern="1200" dirty="0">
              <a:solidFill>
                <a:prstClr val="black"/>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17109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2" name="Title 1">
            <a:extLst>
              <a:ext uri="{FF2B5EF4-FFF2-40B4-BE49-F238E27FC236}">
                <a16:creationId xmlns:a16="http://schemas.microsoft.com/office/drawing/2014/main" id="{9F686020-AB62-182A-75B3-07E0EE5B39FD}"/>
              </a:ext>
            </a:extLst>
          </p:cNvPr>
          <p:cNvSpPr txBox="1">
            <a:spLocks/>
          </p:cNvSpPr>
          <p:nvPr/>
        </p:nvSpPr>
        <p:spPr>
          <a:xfrm>
            <a:off x="3500509" y="0"/>
            <a:ext cx="10909640" cy="863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ysClr val="windowText" lastClr="000000"/>
                </a:solidFill>
                <a:effectLst/>
                <a:uLnTx/>
                <a:uFillTx/>
                <a:latin typeface="+mn-lt"/>
                <a:ea typeface="+mj-ea"/>
                <a:cs typeface="+mj-cs"/>
              </a:rPr>
              <a:t>EMG </a:t>
            </a:r>
            <a:r>
              <a:rPr kumimoji="0" lang="en-US" altLang="zh-CN" sz="4800" b="0" i="0" u="none" strike="noStrike" kern="1200" cap="none" spc="0" normalizeH="0" baseline="0" noProof="0" dirty="0">
                <a:ln>
                  <a:noFill/>
                </a:ln>
                <a:solidFill>
                  <a:sysClr val="windowText" lastClr="000000"/>
                </a:solidFill>
                <a:effectLst/>
                <a:uLnTx/>
                <a:uFillTx/>
                <a:latin typeface="+mn-lt"/>
                <a:ea typeface="等线 Light" panose="02010600030101010101" pitchFamily="2" charset="-122"/>
                <a:cs typeface="+mj-cs"/>
              </a:rPr>
              <a:t>model- DTDM</a:t>
            </a:r>
            <a:endParaRPr kumimoji="0" lang="en-US" sz="4800" b="0" i="0" u="none" strike="noStrike" kern="1200" cap="none" spc="0" normalizeH="0" baseline="0" noProof="0" dirty="0">
              <a:ln>
                <a:noFill/>
              </a:ln>
              <a:solidFill>
                <a:sysClr val="windowText" lastClr="000000"/>
              </a:solidFill>
              <a:effectLst/>
              <a:uLnTx/>
              <a:uFillTx/>
              <a:latin typeface="+mn-lt"/>
              <a:ea typeface="+mj-ea"/>
              <a:cs typeface="+mj-cs"/>
            </a:endParaRPr>
          </a:p>
        </p:txBody>
      </p:sp>
      <p:pic>
        <p:nvPicPr>
          <p:cNvPr id="3" name="Picture 2">
            <a:extLst>
              <a:ext uri="{FF2B5EF4-FFF2-40B4-BE49-F238E27FC236}">
                <a16:creationId xmlns:a16="http://schemas.microsoft.com/office/drawing/2014/main" id="{9AD9460E-5D71-4500-4E99-26436127A78B}"/>
              </a:ext>
            </a:extLst>
          </p:cNvPr>
          <p:cNvPicPr>
            <a:picLocks noChangeAspect="1"/>
          </p:cNvPicPr>
          <p:nvPr/>
        </p:nvPicPr>
        <p:blipFill>
          <a:blip r:embed="rId11"/>
          <a:stretch>
            <a:fillRect/>
          </a:stretch>
        </p:blipFill>
        <p:spPr>
          <a:xfrm>
            <a:off x="3500509" y="2334530"/>
            <a:ext cx="8703743" cy="4460668"/>
          </a:xfrm>
          <a:prstGeom prst="rect">
            <a:avLst/>
          </a:prstGeom>
        </p:spPr>
      </p:pic>
      <p:pic>
        <p:nvPicPr>
          <p:cNvPr id="4" name="图片 30">
            <a:extLst>
              <a:ext uri="{FF2B5EF4-FFF2-40B4-BE49-F238E27FC236}">
                <a16:creationId xmlns:a16="http://schemas.microsoft.com/office/drawing/2014/main" id="{96B618FB-7F5F-3C20-4D11-BB6116AAAB4C}"/>
              </a:ext>
            </a:extLst>
          </p:cNvPr>
          <p:cNvPicPr>
            <a:picLocks noChangeAspect="1"/>
          </p:cNvPicPr>
          <p:nvPr/>
        </p:nvPicPr>
        <p:blipFill>
          <a:blip r:embed="rId12"/>
          <a:stretch>
            <a:fillRect/>
          </a:stretch>
        </p:blipFill>
        <p:spPr>
          <a:xfrm>
            <a:off x="1315623" y="144443"/>
            <a:ext cx="4839517" cy="1754326"/>
          </a:xfrm>
          <a:prstGeom prst="rect">
            <a:avLst/>
          </a:prstGeom>
        </p:spPr>
      </p:pic>
      <p:sp>
        <p:nvSpPr>
          <p:cNvPr id="5" name="TextBox 4">
            <a:extLst>
              <a:ext uri="{FF2B5EF4-FFF2-40B4-BE49-F238E27FC236}">
                <a16:creationId xmlns:a16="http://schemas.microsoft.com/office/drawing/2014/main" id="{1D15DC00-ED21-69C8-6390-06ADC3E90140}"/>
              </a:ext>
            </a:extLst>
          </p:cNvPr>
          <p:cNvSpPr txBox="1"/>
          <p:nvPr/>
        </p:nvSpPr>
        <p:spPr>
          <a:xfrm>
            <a:off x="7279994" y="703314"/>
            <a:ext cx="4581664" cy="1785104"/>
          </a:xfrm>
          <a:prstGeom prst="rect">
            <a:avLst/>
          </a:prstGeom>
          <a:noFill/>
        </p:spPr>
        <p:txBody>
          <a:bodyPr wrap="square" rtlCol="0">
            <a:spAutoFit/>
          </a:bodyPr>
          <a:lstStyle/>
          <a:p>
            <a:pPr>
              <a:buClrTx/>
              <a:buFontTx/>
              <a:buNone/>
            </a:pPr>
            <a:r>
              <a:rPr lang="en-US" altLang="zh-CN" sz="2200" kern="1200" dirty="0">
                <a:solidFill>
                  <a:prstClr val="black"/>
                </a:solidFill>
                <a:latin typeface="+mn-lt"/>
                <a:ea typeface="等线" panose="02010600030101010101" pitchFamily="2" charset="-122"/>
                <a:cs typeface="+mn-cs"/>
              </a:rPr>
              <a:t>When coherence </a:t>
            </a:r>
            <a:r>
              <a:rPr lang="zh-CN" altLang="en-US" sz="2200" kern="1200" dirty="0">
                <a:solidFill>
                  <a:prstClr val="black"/>
                </a:solidFill>
                <a:latin typeface="+mn-lt"/>
                <a:ea typeface="等线" panose="02010600030101010101" pitchFamily="2" charset="-122"/>
                <a:cs typeface="+mn-cs"/>
              </a:rPr>
              <a:t>⬇</a:t>
            </a:r>
            <a:endParaRPr lang="en-US" altLang="zh-CN" sz="2200" kern="1200" dirty="0">
              <a:solidFill>
                <a:prstClr val="black"/>
              </a:solidFill>
              <a:latin typeface="+mn-lt"/>
              <a:ea typeface="等线" panose="02010600030101010101" pitchFamily="2" charset="-122"/>
              <a:cs typeface="+mn-cs"/>
            </a:endParaRPr>
          </a:p>
          <a:p>
            <a:pPr marL="342900" indent="-342900">
              <a:buClrTx/>
              <a:buFont typeface="+mj-lt"/>
              <a:buAutoNum type="arabicPeriod"/>
            </a:pPr>
            <a:r>
              <a:rPr lang="en-US" altLang="zh-CN" sz="2200" kern="1200" dirty="0">
                <a:solidFill>
                  <a:prstClr val="black"/>
                </a:solidFill>
                <a:latin typeface="+mn-lt"/>
                <a:ea typeface="等线" panose="02010600030101010101" pitchFamily="2" charset="-122"/>
                <a:cs typeface="+mn-cs"/>
              </a:rPr>
              <a:t>PMT &amp; MT </a:t>
            </a:r>
            <a:r>
              <a:rPr lang="en-US" sz="2200" kern="1200" dirty="0">
                <a:solidFill>
                  <a:prstClr val="black"/>
                </a:solidFill>
                <a:latin typeface="+mn-lt"/>
                <a:ea typeface="+mn-ea"/>
                <a:cs typeface="+mn-cs"/>
              </a:rPr>
              <a:t>monotonically </a:t>
            </a:r>
            <a:r>
              <a:rPr lang="zh-CN" altLang="en-US" sz="2200" kern="1200" dirty="0">
                <a:solidFill>
                  <a:prstClr val="black"/>
                </a:solidFill>
                <a:latin typeface="+mn-lt"/>
                <a:ea typeface="等线" panose="02010600030101010101" pitchFamily="2" charset="-122"/>
                <a:cs typeface="+mn-cs"/>
              </a:rPr>
              <a:t>⬇</a:t>
            </a:r>
            <a:endParaRPr lang="en-US" altLang="zh-CN" sz="2200" kern="1200" dirty="0">
              <a:solidFill>
                <a:prstClr val="black"/>
              </a:solidFill>
              <a:latin typeface="+mn-lt"/>
              <a:ea typeface="等线" panose="02010600030101010101" pitchFamily="2" charset="-122"/>
              <a:cs typeface="+mn-cs"/>
            </a:endParaRPr>
          </a:p>
          <a:p>
            <a:pPr marL="342900" indent="-342900">
              <a:buClrTx/>
              <a:buFont typeface="+mj-lt"/>
              <a:buAutoNum type="arabicPeriod"/>
            </a:pPr>
            <a:r>
              <a:rPr lang="en-US" sz="2200" kern="1200" dirty="0">
                <a:solidFill>
                  <a:prstClr val="black"/>
                </a:solidFill>
                <a:latin typeface="+mn-lt"/>
                <a:ea typeface="+mn-ea"/>
                <a:cs typeface="+mn-cs"/>
              </a:rPr>
              <a:t>Drift rate </a:t>
            </a:r>
            <a:r>
              <a:rPr lang="zh-CN" altLang="en-US" sz="2200" kern="1200" dirty="0">
                <a:solidFill>
                  <a:prstClr val="black"/>
                </a:solidFill>
                <a:latin typeface="+mn-lt"/>
                <a:ea typeface="等线" panose="02010600030101010101" pitchFamily="2" charset="-122"/>
                <a:cs typeface="+mn-cs"/>
              </a:rPr>
              <a:t>⬇</a:t>
            </a:r>
            <a:endParaRPr lang="en-US" sz="2200" kern="1200" dirty="0">
              <a:solidFill>
                <a:prstClr val="black"/>
              </a:solidFill>
              <a:latin typeface="+mn-lt"/>
              <a:ea typeface="+mn-ea"/>
              <a:cs typeface="+mn-cs"/>
            </a:endParaRPr>
          </a:p>
          <a:p>
            <a:pPr marL="342900" indent="-342900">
              <a:buClrTx/>
              <a:buFont typeface="+mj-lt"/>
              <a:buAutoNum type="arabicPeriod"/>
            </a:pPr>
            <a:r>
              <a:rPr lang="en-US" sz="2200" kern="1200" dirty="0">
                <a:solidFill>
                  <a:prstClr val="black"/>
                </a:solidFill>
                <a:highlight>
                  <a:srgbClr val="FFFFFF"/>
                </a:highlight>
                <a:latin typeface="+mn-lt"/>
                <a:ea typeface="+mn-ea"/>
                <a:cs typeface="+mn-cs"/>
              </a:rPr>
              <a:t>Partial bursts number</a:t>
            </a:r>
            <a:r>
              <a:rPr lang="zh-CN" altLang="en-US" sz="2200" kern="1200" dirty="0">
                <a:solidFill>
                  <a:prstClr val="black"/>
                </a:solidFill>
                <a:highlight>
                  <a:srgbClr val="FFFFFF"/>
                </a:highlight>
                <a:latin typeface="+mn-lt"/>
                <a:ea typeface="等线" panose="02010600030101010101" pitchFamily="2" charset="-122"/>
                <a:cs typeface="+mn-cs"/>
              </a:rPr>
              <a:t> ⬆ </a:t>
            </a:r>
            <a:endParaRPr lang="en-IE" altLang="zh-CN" sz="2200" kern="1200" dirty="0">
              <a:solidFill>
                <a:prstClr val="black"/>
              </a:solidFill>
              <a:highlight>
                <a:srgbClr val="FFFFFF"/>
              </a:highlight>
              <a:latin typeface="+mn-lt"/>
              <a:ea typeface="等线" panose="02010600030101010101" pitchFamily="2" charset="-122"/>
              <a:cs typeface="+mn-cs"/>
            </a:endParaRPr>
          </a:p>
          <a:p>
            <a:pPr marL="342900" indent="-342900">
              <a:buClrTx/>
              <a:buFont typeface="+mj-lt"/>
              <a:buAutoNum type="arabicPeriod"/>
            </a:pPr>
            <a:r>
              <a:rPr lang="en-US" altLang="zh-CN" sz="2200" kern="1200" dirty="0">
                <a:solidFill>
                  <a:prstClr val="black"/>
                </a:solidFill>
                <a:highlight>
                  <a:srgbClr val="FFFFFF"/>
                </a:highlight>
                <a:latin typeface="+mn-lt"/>
                <a:ea typeface="等线" panose="02010600030101010101" pitchFamily="2" charset="-122"/>
                <a:cs typeface="+mn-cs"/>
              </a:rPr>
              <a:t>F</a:t>
            </a:r>
            <a:r>
              <a:rPr lang="en-US" sz="2200" kern="1200" dirty="0">
                <a:solidFill>
                  <a:prstClr val="black"/>
                </a:solidFill>
                <a:highlight>
                  <a:srgbClr val="FFFFFF"/>
                </a:highlight>
                <a:latin typeface="+mn-lt"/>
                <a:ea typeface="+mn-ea"/>
                <a:cs typeface="+mn-cs"/>
              </a:rPr>
              <a:t>irst partial burst time </a:t>
            </a:r>
            <a:r>
              <a:rPr lang="zh-CN" altLang="en-US" sz="2200" kern="1200" dirty="0">
                <a:solidFill>
                  <a:prstClr val="black"/>
                </a:solidFill>
                <a:highlight>
                  <a:srgbClr val="FFFFFF"/>
                </a:highlight>
                <a:latin typeface="+mn-lt"/>
                <a:ea typeface="等线" panose="02010600030101010101" pitchFamily="2" charset="-122"/>
                <a:cs typeface="+mn-cs"/>
              </a:rPr>
              <a:t>⬆</a:t>
            </a:r>
            <a:endParaRPr lang="en-IE" sz="2200" kern="1200" dirty="0">
              <a:solidFill>
                <a:prstClr val="black"/>
              </a:solidFill>
              <a:latin typeface="+mn-lt"/>
              <a:ea typeface="+mn-ea"/>
              <a:cs typeface="+mn-cs"/>
            </a:endParaRPr>
          </a:p>
        </p:txBody>
      </p:sp>
      <p:sp>
        <p:nvSpPr>
          <p:cNvPr id="8" name="TextBox 7">
            <a:extLst>
              <a:ext uri="{FF2B5EF4-FFF2-40B4-BE49-F238E27FC236}">
                <a16:creationId xmlns:a16="http://schemas.microsoft.com/office/drawing/2014/main" id="{BE0313D7-0C58-1B9A-C6D0-54D6625102F7}"/>
              </a:ext>
            </a:extLst>
          </p:cNvPr>
          <p:cNvSpPr txBox="1"/>
          <p:nvPr/>
        </p:nvSpPr>
        <p:spPr>
          <a:xfrm>
            <a:off x="1569366" y="5474690"/>
            <a:ext cx="2053117" cy="830997"/>
          </a:xfrm>
          <a:prstGeom prst="rect">
            <a:avLst/>
          </a:prstGeom>
          <a:noFill/>
        </p:spPr>
        <p:txBody>
          <a:bodyPr wrap="square">
            <a:spAutoFit/>
          </a:bodyPr>
          <a:lstStyle/>
          <a:p>
            <a:r>
              <a:rPr kumimoji="0" lang="en-US" altLang="zh-CN"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sym typeface="Arial"/>
              </a:rPr>
              <a:t>* Similar </a:t>
            </a:r>
            <a:r>
              <a:rPr lang="en-IE" altLang="zh-CN" sz="2400" kern="1200" dirty="0">
                <a:solidFill>
                  <a:prstClr val="black"/>
                </a:solidFill>
                <a:latin typeface="+mn-lt"/>
                <a:ea typeface="+mn-ea"/>
                <a:cs typeface="Arial" panose="020B0604020202020204" pitchFamily="34" charset="0"/>
              </a:rPr>
              <a:t>to</a:t>
            </a:r>
            <a:r>
              <a:rPr lang="zh-CN" altLang="en-US" sz="2400" kern="1200" dirty="0">
                <a:solidFill>
                  <a:prstClr val="black"/>
                </a:solidFill>
                <a:latin typeface="+mn-lt"/>
                <a:ea typeface="+mn-ea"/>
                <a:cs typeface="Arial" panose="020B0604020202020204" pitchFamily="34" charset="0"/>
              </a:rPr>
              <a:t> </a:t>
            </a:r>
            <a:r>
              <a:rPr lang="en-IE" altLang="zh-CN" sz="2400" kern="1200" dirty="0" err="1">
                <a:solidFill>
                  <a:prstClr val="black"/>
                </a:solidFill>
                <a:latin typeface="+mn-lt"/>
                <a:ea typeface="+mn-ea"/>
                <a:cs typeface="Arial" panose="020B0604020202020204" pitchFamily="34" charset="0"/>
              </a:rPr>
              <a:t>CoMs</a:t>
            </a:r>
            <a:endParaRPr lang="en-IE" dirty="0">
              <a:latin typeface="+mn-lt"/>
            </a:endParaRPr>
          </a:p>
        </p:txBody>
      </p:sp>
    </p:spTree>
    <p:extLst>
      <p:ext uri="{BB962C8B-B14F-4D97-AF65-F5344CB8AC3E}">
        <p14:creationId xmlns:p14="http://schemas.microsoft.com/office/powerpoint/2010/main" val="411738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2" name="Content Placeholder 8" descr="A diagram with colorful text&#10;&#10;Description automatically generated with medium confidence">
            <a:extLst>
              <a:ext uri="{FF2B5EF4-FFF2-40B4-BE49-F238E27FC236}">
                <a16:creationId xmlns:a16="http://schemas.microsoft.com/office/drawing/2014/main" id="{2A7901A3-5683-4F1E-70D5-F9FE12F4B50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9006" y="380272"/>
            <a:ext cx="11392994" cy="6346759"/>
          </a:xfrm>
          <a:prstGeom prst="rect">
            <a:avLst/>
          </a:prstGeom>
          <a:noFill/>
          <a:ln>
            <a:noFill/>
          </a:ln>
        </p:spPr>
      </p:pic>
      <p:pic>
        <p:nvPicPr>
          <p:cNvPr id="164" name="Google Shape;164;p2" descr="Nails with solid fill">
            <a:hlinkClick r:id="rId4" action="ppaction://hlinksldjump"/>
          </p:cNvPr>
          <p:cNvPicPr preferRelativeResize="0"/>
          <p:nvPr/>
        </p:nvPicPr>
        <p:blipFill rotWithShape="1">
          <a:blip r:embed="rId5">
            <a:alphaModFix/>
          </a:blip>
          <a:srcRect/>
          <a:stretch/>
        </p:blipFill>
        <p:spPr>
          <a:xfrm>
            <a:off x="319474" y="-665030"/>
            <a:ext cx="644604" cy="644604"/>
          </a:xfrm>
          <a:prstGeom prst="rect">
            <a:avLst/>
          </a:prstGeom>
          <a:noFill/>
          <a:ln>
            <a:noFill/>
          </a:ln>
        </p:spPr>
      </p:pic>
      <p:sp>
        <p:nvSpPr>
          <p:cNvPr id="165" name="Google Shape;165;p2"/>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66" name="Google Shape;166;p2"/>
          <p:cNvSpPr/>
          <p:nvPr/>
        </p:nvSpPr>
        <p:spPr>
          <a:xfrm rot="10800000">
            <a:off x="-7186" y="-10806678"/>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167" name="Google Shape;167;p2" descr="Hamburger Menu Icon with solid fill">
            <a:hlinkClick r:id="rId6" action="ppaction://hlinksldjump"/>
          </p:cNvPr>
          <p:cNvPicPr preferRelativeResize="0"/>
          <p:nvPr/>
        </p:nvPicPr>
        <p:blipFill rotWithShape="1">
          <a:blip r:embed="rId7">
            <a:alphaModFix/>
          </a:blip>
          <a:srcRect/>
          <a:stretch/>
        </p:blipFill>
        <p:spPr>
          <a:xfrm>
            <a:off x="307482" y="6111244"/>
            <a:ext cx="644604" cy="644604"/>
          </a:xfrm>
          <a:prstGeom prst="rect">
            <a:avLst/>
          </a:prstGeom>
          <a:noFill/>
          <a:ln>
            <a:noFill/>
          </a:ln>
        </p:spPr>
      </p:pic>
      <p:pic>
        <p:nvPicPr>
          <p:cNvPr id="168" name="Google Shape;168;p2" descr="Group brainstorm with solid fill"/>
          <p:cNvPicPr preferRelativeResize="0"/>
          <p:nvPr/>
        </p:nvPicPr>
        <p:blipFill rotWithShape="1">
          <a:blip r:embed="rId8">
            <a:alphaModFix/>
          </a:blip>
          <a:srcRect/>
          <a:stretch/>
        </p:blipFill>
        <p:spPr>
          <a:xfrm>
            <a:off x="870944" y="3035"/>
            <a:ext cx="828000" cy="828000"/>
          </a:xfrm>
          <a:prstGeom prst="rect">
            <a:avLst/>
          </a:prstGeom>
          <a:noFill/>
          <a:ln>
            <a:noFill/>
          </a:ln>
        </p:spPr>
      </p:pic>
      <p:pic>
        <p:nvPicPr>
          <p:cNvPr id="169" name="Google Shape;169;p2" descr="Open book outline"/>
          <p:cNvPicPr preferRelativeResize="0"/>
          <p:nvPr/>
        </p:nvPicPr>
        <p:blipFill rotWithShape="1">
          <a:blip r:embed="rId9">
            <a:alphaModFix/>
          </a:blip>
          <a:srcRect/>
          <a:stretch/>
        </p:blipFill>
        <p:spPr>
          <a:xfrm>
            <a:off x="263980" y="958143"/>
            <a:ext cx="741323" cy="741323"/>
          </a:xfrm>
          <a:prstGeom prst="rect">
            <a:avLst/>
          </a:prstGeom>
          <a:noFill/>
          <a:ln>
            <a:noFill/>
          </a:ln>
        </p:spPr>
      </p:pic>
      <p:pic>
        <p:nvPicPr>
          <p:cNvPr id="170" name="Google Shape;170;p2" descr="Bullseye with solid fill"/>
          <p:cNvPicPr preferRelativeResize="0"/>
          <p:nvPr/>
        </p:nvPicPr>
        <p:blipFill rotWithShape="1">
          <a:blip r:embed="rId10">
            <a:alphaModFix/>
          </a:blip>
          <a:srcRect/>
          <a:stretch/>
        </p:blipFill>
        <p:spPr>
          <a:xfrm>
            <a:off x="263980" y="1826574"/>
            <a:ext cx="747513" cy="747513"/>
          </a:xfrm>
          <a:prstGeom prst="rect">
            <a:avLst/>
          </a:prstGeom>
          <a:noFill/>
          <a:ln>
            <a:noFill/>
          </a:ln>
        </p:spPr>
      </p:pic>
      <p:pic>
        <p:nvPicPr>
          <p:cNvPr id="171" name="Google Shape;171;p2" descr="Lights On with solid fill"/>
          <p:cNvPicPr preferRelativeResize="0"/>
          <p:nvPr/>
        </p:nvPicPr>
        <p:blipFill rotWithShape="1">
          <a:blip r:embed="rId11">
            <a:alphaModFix/>
          </a:blip>
          <a:srcRect/>
          <a:stretch/>
        </p:blipFill>
        <p:spPr>
          <a:xfrm>
            <a:off x="270239" y="2697346"/>
            <a:ext cx="725352" cy="725352"/>
          </a:xfrm>
          <a:prstGeom prst="rect">
            <a:avLst/>
          </a:prstGeom>
          <a:noFill/>
          <a:ln>
            <a:noFill/>
          </a:ln>
        </p:spPr>
      </p:pic>
      <p:pic>
        <p:nvPicPr>
          <p:cNvPr id="172" name="Google Shape;172;p2" descr="Contract with solid fill"/>
          <p:cNvPicPr preferRelativeResize="0"/>
          <p:nvPr/>
        </p:nvPicPr>
        <p:blipFill rotWithShape="1">
          <a:blip r:embed="rId12">
            <a:alphaModFix/>
          </a:blip>
          <a:srcRect/>
          <a:stretch/>
        </p:blipFill>
        <p:spPr>
          <a:xfrm>
            <a:off x="284306" y="3553652"/>
            <a:ext cx="690957" cy="690957"/>
          </a:xfrm>
          <a:prstGeom prst="rect">
            <a:avLst/>
          </a:prstGeom>
          <a:noFill/>
          <a:ln>
            <a:noFill/>
          </a:ln>
        </p:spPr>
      </p:pic>
      <p:pic>
        <p:nvPicPr>
          <p:cNvPr id="173" name="Google Shape;173;p2" descr="Court with solid fill"/>
          <p:cNvPicPr preferRelativeResize="0"/>
          <p:nvPr/>
        </p:nvPicPr>
        <p:blipFill rotWithShape="1">
          <a:blip r:embed="rId13">
            <a:alphaModFix/>
          </a:blip>
          <a:srcRect/>
          <a:stretch/>
        </p:blipFill>
        <p:spPr>
          <a:xfrm>
            <a:off x="273024" y="4371718"/>
            <a:ext cx="731611" cy="731611"/>
          </a:xfrm>
          <a:prstGeom prst="rect">
            <a:avLst/>
          </a:prstGeom>
          <a:noFill/>
          <a:ln>
            <a:noFill/>
          </a:ln>
        </p:spPr>
      </p:pic>
      <p:pic>
        <p:nvPicPr>
          <p:cNvPr id="174" name="Google Shape;174;p2" descr="Presentation with bar chart with solid fill"/>
          <p:cNvPicPr preferRelativeResize="0"/>
          <p:nvPr/>
        </p:nvPicPr>
        <p:blipFill rotWithShape="1">
          <a:blip r:embed="rId14">
            <a:alphaModFix/>
          </a:blip>
          <a:srcRect/>
          <a:stretch/>
        </p:blipFill>
        <p:spPr>
          <a:xfrm>
            <a:off x="263980" y="5230439"/>
            <a:ext cx="753509" cy="75350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3" name="Title 1">
            <a:extLst>
              <a:ext uri="{FF2B5EF4-FFF2-40B4-BE49-F238E27FC236}">
                <a16:creationId xmlns:a16="http://schemas.microsoft.com/office/drawing/2014/main" id="{77A6B90D-4721-5D84-5555-9D42E1C19B84}"/>
              </a:ext>
            </a:extLst>
          </p:cNvPr>
          <p:cNvSpPr txBox="1">
            <a:spLocks/>
          </p:cNvSpPr>
          <p:nvPr/>
        </p:nvSpPr>
        <p:spPr>
          <a:xfrm>
            <a:off x="1476668" y="237085"/>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EMG analysis methods: linear envelope (ENV)</a:t>
            </a:r>
            <a:endParaRPr kumimoji="0" lang="en-IE" sz="3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
        <p:nvSpPr>
          <p:cNvPr id="4" name="Content Placeholder 2">
            <a:extLst>
              <a:ext uri="{FF2B5EF4-FFF2-40B4-BE49-F238E27FC236}">
                <a16:creationId xmlns:a16="http://schemas.microsoft.com/office/drawing/2014/main" id="{C34D66BD-806E-BA86-B779-21C0B5E48396}"/>
              </a:ext>
            </a:extLst>
          </p:cNvPr>
          <p:cNvSpPr txBox="1">
            <a:spLocks/>
          </p:cNvSpPr>
          <p:nvPr/>
        </p:nvSpPr>
        <p:spPr>
          <a:xfrm>
            <a:off x="1759862" y="1654078"/>
            <a:ext cx="4480425" cy="3431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200" b="0" i="0" u="none" strike="noStrike" kern="1200" cap="none" spc="0" normalizeH="0" baseline="0" noProof="0" dirty="0">
                <a:ln>
                  <a:noFill/>
                </a:ln>
                <a:solidFill>
                  <a:sysClr val="windowText" lastClr="000000"/>
                </a:solidFill>
                <a:effectLst/>
                <a:uLnTx/>
                <a:uFillTx/>
                <a:ea typeface="+mn-ea"/>
                <a:cs typeface="+mn-cs"/>
              </a:rPr>
              <a:t>Pre-processing and artifact rejection (notch + band-pass filtering between 20 – 450 Hz) </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200" b="0" i="0" u="none" strike="noStrike" kern="1200" cap="none" spc="0" normalizeH="0" baseline="0" noProof="0" dirty="0">
                <a:ln>
                  <a:noFill/>
                </a:ln>
                <a:solidFill>
                  <a:sysClr val="windowText" lastClr="000000"/>
                </a:solidFill>
                <a:effectLst/>
                <a:uLnTx/>
                <a:uFillTx/>
                <a:ea typeface="+mn-ea"/>
                <a:cs typeface="+mn-cs"/>
              </a:rPr>
              <a:t>Modulus</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200" b="0" i="0" u="none" strike="noStrike" kern="1200" cap="none" spc="0" normalizeH="0" baseline="0" noProof="0" dirty="0">
                <a:ln>
                  <a:noFill/>
                </a:ln>
                <a:solidFill>
                  <a:sysClr val="windowText" lastClr="000000"/>
                </a:solidFill>
                <a:effectLst/>
                <a:uLnTx/>
                <a:uFillTx/>
                <a:ea typeface="+mn-ea"/>
                <a:cs typeface="+mn-cs"/>
              </a:rPr>
              <a:t>Low pass filter (usually with a cut-off &lt; 20 Hz)</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200" b="0" i="0" u="none" strike="noStrike" kern="1200" cap="none" spc="0" normalizeH="0" baseline="0" noProof="0" dirty="0">
                <a:ln>
                  <a:noFill/>
                </a:ln>
                <a:solidFill>
                  <a:sysClr val="windowText" lastClr="000000"/>
                </a:solidFill>
                <a:effectLst/>
                <a:uLnTx/>
                <a:uFillTx/>
                <a:ea typeface="+mn-ea"/>
                <a:cs typeface="+mn-cs"/>
              </a:rPr>
              <a:t>Set a threshold at mean + 3 sigma of the noise level</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p:txBody>
      </p:sp>
      <p:sp>
        <p:nvSpPr>
          <p:cNvPr id="5" name="TextBox 4">
            <a:extLst>
              <a:ext uri="{FF2B5EF4-FFF2-40B4-BE49-F238E27FC236}">
                <a16:creationId xmlns:a16="http://schemas.microsoft.com/office/drawing/2014/main" id="{F1984ECD-F781-2F84-3D7B-F471E962A701}"/>
              </a:ext>
            </a:extLst>
          </p:cNvPr>
          <p:cNvSpPr txBox="1"/>
          <p:nvPr/>
        </p:nvSpPr>
        <p:spPr>
          <a:xfrm>
            <a:off x="1540689" y="4956033"/>
            <a:ext cx="3703230" cy="1477328"/>
          </a:xfrm>
          <a:prstGeom prst="rect">
            <a:avLst/>
          </a:prstGeom>
          <a:noFill/>
        </p:spPr>
        <p:txBody>
          <a:bodyPr wrap="square" rtlCol="0">
            <a:spAutoFit/>
          </a:bodyPr>
          <a:lstStyle/>
          <a:p>
            <a:pPr>
              <a:buClrTx/>
              <a:buFontTx/>
              <a:buNone/>
            </a:pPr>
            <a:r>
              <a:rPr lang="en-IE" sz="1800" kern="1200" dirty="0">
                <a:solidFill>
                  <a:prstClr val="black"/>
                </a:solidFill>
                <a:latin typeface="Aptos" panose="02110004020202020204"/>
                <a:ea typeface="+mn-ea"/>
                <a:cs typeface="+mn-cs"/>
              </a:rPr>
              <a:t>But not sensitive to capture </a:t>
            </a:r>
            <a:r>
              <a:rPr lang="en-IE" sz="1800" b="1" kern="1200" dirty="0">
                <a:solidFill>
                  <a:prstClr val="black"/>
                </a:solidFill>
                <a:latin typeface="Aptos" panose="02110004020202020204"/>
                <a:ea typeface="+mn-ea"/>
                <a:cs typeface="+mn-cs"/>
              </a:rPr>
              <a:t>small </a:t>
            </a:r>
            <a:r>
              <a:rPr lang="en-US" sz="1800" b="1" kern="1200" dirty="0">
                <a:solidFill>
                  <a:prstClr val="black"/>
                </a:solidFill>
                <a:latin typeface="Aptos" panose="02110004020202020204"/>
                <a:ea typeface="+mn-ea"/>
                <a:cs typeface="+mn-cs"/>
              </a:rPr>
              <a:t>signal </a:t>
            </a:r>
            <a:r>
              <a:rPr lang="en-US" sz="1800" kern="1200" dirty="0">
                <a:solidFill>
                  <a:prstClr val="black"/>
                </a:solidFill>
                <a:latin typeface="Aptos" panose="02110004020202020204"/>
                <a:ea typeface="+mn-ea"/>
                <a:cs typeface="+mn-cs"/>
              </a:rPr>
              <a:t>+ noise. (which is important in DTDM model!)</a:t>
            </a:r>
          </a:p>
          <a:p>
            <a:pPr>
              <a:buClrTx/>
              <a:buFontTx/>
              <a:buNone/>
            </a:pPr>
            <a:r>
              <a:rPr lang="en-US" sz="1800" b="1" kern="1200" dirty="0">
                <a:solidFill>
                  <a:prstClr val="black"/>
                </a:solidFill>
                <a:latin typeface="Aptos" panose="02110004020202020204"/>
                <a:ea typeface="+mn-ea"/>
                <a:cs typeface="+mn-cs"/>
              </a:rPr>
              <a:t>Starting time </a:t>
            </a:r>
            <a:r>
              <a:rPr lang="en-US" sz="1800" kern="1200" dirty="0">
                <a:solidFill>
                  <a:prstClr val="black"/>
                </a:solidFill>
                <a:latin typeface="Aptos" panose="02110004020202020204"/>
                <a:ea typeface="+mn-ea"/>
                <a:cs typeface="+mn-cs"/>
              </a:rPr>
              <a:t>not accurate </a:t>
            </a:r>
          </a:p>
          <a:p>
            <a:pPr>
              <a:buClrTx/>
              <a:buFontTx/>
              <a:buNone/>
            </a:pPr>
            <a:r>
              <a:rPr lang="en-IE" sz="1800" kern="1200" dirty="0">
                <a:solidFill>
                  <a:prstClr val="black"/>
                </a:solidFill>
                <a:latin typeface="Aptos" panose="02110004020202020204"/>
                <a:ea typeface="+mn-ea"/>
                <a:cs typeface="+mn-cs"/>
              </a:rPr>
              <a:t> </a:t>
            </a:r>
          </a:p>
        </p:txBody>
      </p:sp>
      <p:grpSp>
        <p:nvGrpSpPr>
          <p:cNvPr id="6" name="Group 5">
            <a:extLst>
              <a:ext uri="{FF2B5EF4-FFF2-40B4-BE49-F238E27FC236}">
                <a16:creationId xmlns:a16="http://schemas.microsoft.com/office/drawing/2014/main" id="{5DD829F1-1050-EB65-B457-295453FA065D}"/>
              </a:ext>
            </a:extLst>
          </p:cNvPr>
          <p:cNvGrpSpPr/>
          <p:nvPr/>
        </p:nvGrpSpPr>
        <p:grpSpPr>
          <a:xfrm>
            <a:off x="6201465" y="19445"/>
            <a:ext cx="5892525" cy="3911420"/>
            <a:chOff x="0" y="0"/>
            <a:chExt cx="2601595" cy="2200192"/>
          </a:xfrm>
        </p:grpSpPr>
        <p:pic>
          <p:nvPicPr>
            <p:cNvPr id="7" name="图片 23">
              <a:extLst>
                <a:ext uri="{FF2B5EF4-FFF2-40B4-BE49-F238E27FC236}">
                  <a16:creationId xmlns:a16="http://schemas.microsoft.com/office/drawing/2014/main" id="{6EB63FB0-D88A-5A16-ADBB-AF09938B044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7707" y="0"/>
              <a:ext cx="2475865" cy="1855470"/>
            </a:xfrm>
            <a:prstGeom prst="rect">
              <a:avLst/>
            </a:prstGeom>
            <a:noFill/>
            <a:ln>
              <a:noFill/>
            </a:ln>
          </p:spPr>
        </p:pic>
        <p:sp>
          <p:nvSpPr>
            <p:cNvPr id="8" name="文本框 38">
              <a:extLst>
                <a:ext uri="{FF2B5EF4-FFF2-40B4-BE49-F238E27FC236}">
                  <a16:creationId xmlns:a16="http://schemas.microsoft.com/office/drawing/2014/main" id="{06EB92A9-0989-1AD1-CF4B-F3469C125482}"/>
                </a:ext>
              </a:extLst>
            </p:cNvPr>
            <p:cNvSpPr txBox="1"/>
            <p:nvPr/>
          </p:nvSpPr>
          <p:spPr>
            <a:xfrm>
              <a:off x="0" y="1781092"/>
              <a:ext cx="2601595" cy="41910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buClrTx/>
                <a:buFontTx/>
                <a:buNone/>
              </a:pPr>
              <a:r>
                <a:rPr lang="en-GB" sz="800" kern="1200" dirty="0">
                  <a:latin typeface="Calibri" panose="020F0502020204030204" pitchFamily="34" charset="0"/>
                  <a:ea typeface="Times New Roman" panose="02020603050405020304" pitchFamily="18" charset="0"/>
                  <a:cs typeface="Calibri" panose="020F0502020204030204" pitchFamily="34" charset="0"/>
                </a:rPr>
                <a:t>Figure 2: Three contractions on each channel of the EMG signal; The red line represents the region where the muscle contraction is ‘on’</a:t>
              </a:r>
              <a:endParaRPr lang="en-IE" sz="900" i="1" kern="1200" dirty="0">
                <a:solidFill>
                  <a:srgbClr val="44546A"/>
                </a:solidFill>
                <a:latin typeface="Calibri" panose="020F0502020204030204" pitchFamily="34" charset="0"/>
                <a:ea typeface="SimSun" panose="02010600030101010101" pitchFamily="2" charset="-122"/>
                <a:cs typeface="Arial" panose="020B0604020202020204" pitchFamily="34" charset="0"/>
              </a:endParaRPr>
            </a:p>
          </p:txBody>
        </p:sp>
      </p:grpSp>
      <p:pic>
        <p:nvPicPr>
          <p:cNvPr id="9" name="Picture 8">
            <a:extLst>
              <a:ext uri="{FF2B5EF4-FFF2-40B4-BE49-F238E27FC236}">
                <a16:creationId xmlns:a16="http://schemas.microsoft.com/office/drawing/2014/main" id="{1A643B6A-17FE-63F3-8D9D-60EA485886F0}"/>
              </a:ext>
            </a:extLst>
          </p:cNvPr>
          <p:cNvPicPr>
            <a:picLocks noChangeAspect="1"/>
          </p:cNvPicPr>
          <p:nvPr/>
        </p:nvPicPr>
        <p:blipFill rotWithShape="1">
          <a:blip r:embed="rId12"/>
          <a:srcRect l="-7770" t="3757" r="7768" b="2760"/>
          <a:stretch/>
        </p:blipFill>
        <p:spPr>
          <a:xfrm>
            <a:off x="4883025" y="3403476"/>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Tree>
    <p:extLst>
      <p:ext uri="{BB962C8B-B14F-4D97-AF65-F5344CB8AC3E}">
        <p14:creationId xmlns:p14="http://schemas.microsoft.com/office/powerpoint/2010/main" val="1884215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2" name="Title 1">
            <a:extLst>
              <a:ext uri="{FF2B5EF4-FFF2-40B4-BE49-F238E27FC236}">
                <a16:creationId xmlns:a16="http://schemas.microsoft.com/office/drawing/2014/main" id="{506102F3-485B-1A13-E37A-B99D72770E83}"/>
              </a:ext>
            </a:extLst>
          </p:cNvPr>
          <p:cNvSpPr txBox="1">
            <a:spLocks/>
          </p:cNvSpPr>
          <p:nvPr/>
        </p:nvSpPr>
        <p:spPr>
          <a:xfrm>
            <a:off x="1913823" y="285569"/>
            <a:ext cx="8977243"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sysClr val="windowText" lastClr="000000"/>
                </a:solidFill>
                <a:effectLst/>
                <a:uLnTx/>
                <a:uFillTx/>
                <a:latin typeface="+mn-lt"/>
                <a:ea typeface="+mj-ea"/>
                <a:cs typeface="+mj-cs"/>
              </a:rPr>
              <a:t>EMG analysis methods: </a:t>
            </a:r>
            <a:r>
              <a:rPr kumimoji="0" lang="en-IE" sz="3600" i="0" u="none" strike="noStrike" kern="1200" cap="none" spc="0" normalizeH="0" baseline="0" noProof="0" dirty="0" err="1">
                <a:ln>
                  <a:noFill/>
                </a:ln>
                <a:solidFill>
                  <a:sysClr val="windowText" lastClr="000000"/>
                </a:solidFill>
                <a:effectLst/>
                <a:highlight>
                  <a:srgbClr val="FFFFFF"/>
                </a:highlight>
                <a:uLnTx/>
                <a:uFillTx/>
                <a:latin typeface="+mn-lt"/>
                <a:ea typeface="+mj-ea"/>
                <a:cs typeface="+mj-cs"/>
              </a:rPr>
              <a:t>Teager</a:t>
            </a:r>
            <a:r>
              <a:rPr kumimoji="0" lang="en-IE" sz="3600" i="0" u="none" strike="noStrike" kern="1200" cap="none" spc="0" normalizeH="0" baseline="0" noProof="0" dirty="0">
                <a:ln>
                  <a:noFill/>
                </a:ln>
                <a:solidFill>
                  <a:sysClr val="windowText" lastClr="000000"/>
                </a:solidFill>
                <a:effectLst/>
                <a:highlight>
                  <a:srgbClr val="FFFFFF"/>
                </a:highlight>
                <a:uLnTx/>
                <a:uFillTx/>
                <a:latin typeface="+mn-lt"/>
                <a:ea typeface="+mj-ea"/>
                <a:cs typeface="+mj-cs"/>
              </a:rPr>
              <a:t>-Kaiser Energy Operator (TKEO)</a:t>
            </a:r>
            <a:endParaRPr kumimoji="0" lang="en-IE" sz="3600" i="0" u="none" strike="noStrike" kern="1200" cap="none" spc="0" normalizeH="0" baseline="0" noProof="0" dirty="0">
              <a:ln>
                <a:noFill/>
              </a:ln>
              <a:solidFill>
                <a:sysClr val="windowText" lastClr="000000"/>
              </a:solidFill>
              <a:effectLst/>
              <a:uLnTx/>
              <a:uFillTx/>
              <a:latin typeface="+mn-lt"/>
              <a:ea typeface="+mj-ea"/>
              <a:cs typeface="+mj-cs"/>
            </a:endParaRPr>
          </a:p>
        </p:txBody>
      </p:sp>
      <p:sp>
        <p:nvSpPr>
          <p:cNvPr id="3" name="Content Placeholder 2">
            <a:extLst>
              <a:ext uri="{FF2B5EF4-FFF2-40B4-BE49-F238E27FC236}">
                <a16:creationId xmlns:a16="http://schemas.microsoft.com/office/drawing/2014/main" id="{BF072C15-5F2E-C409-318D-020E244A3766}"/>
              </a:ext>
            </a:extLst>
          </p:cNvPr>
          <p:cNvSpPr txBox="1">
            <a:spLocks/>
          </p:cNvSpPr>
          <p:nvPr/>
        </p:nvSpPr>
        <p:spPr>
          <a:xfrm>
            <a:off x="1622819" y="2105323"/>
            <a:ext cx="3641250" cy="32072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ysClr val="windowText" lastClr="000000"/>
                </a:solidFill>
                <a:effectLst/>
                <a:highlight>
                  <a:srgbClr val="FFFFFF"/>
                </a:highlight>
                <a:uLnTx/>
                <a:uFillTx/>
                <a:ea typeface="+mn-ea"/>
                <a:cs typeface="+mn-cs"/>
              </a:rPr>
              <a:t>energy -&gt; instantaneous amplitude and frequency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ysClr val="windowText" lastClr="000000"/>
                </a:solidFill>
                <a:effectLst/>
                <a:highlight>
                  <a:srgbClr val="FFFFFF"/>
                </a:highlight>
                <a:uLnTx/>
                <a:uFillTx/>
                <a:ea typeface="+mn-ea"/>
                <a:cs typeface="+mn-cs"/>
              </a:rPr>
              <a:t>depolarization of the muscle cell membrane during contraction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ysClr val="windowText" lastClr="000000"/>
                </a:solidFill>
                <a:effectLst/>
                <a:uLnTx/>
                <a:uFillTx/>
                <a:ea typeface="+mn-ea"/>
                <a:cs typeface="+mn-cs"/>
              </a:rPr>
              <a:t>The Sample Entropy (</a:t>
            </a:r>
            <a:r>
              <a:rPr kumimoji="0" lang="en-US" sz="2200" b="0" i="0" u="none" strike="noStrike" kern="1200" cap="none" spc="0" normalizeH="0" baseline="0" noProof="0" dirty="0" err="1">
                <a:ln>
                  <a:noFill/>
                </a:ln>
                <a:solidFill>
                  <a:sysClr val="windowText" lastClr="000000"/>
                </a:solidFill>
                <a:effectLst/>
                <a:uLnTx/>
                <a:uFillTx/>
                <a:ea typeface="+mn-ea"/>
                <a:cs typeface="+mn-cs"/>
              </a:rPr>
              <a:t>SampEn</a:t>
            </a:r>
            <a:r>
              <a:rPr kumimoji="0" lang="en-US" sz="2200" b="0" i="0" u="none" strike="noStrike" kern="1200" cap="none" spc="0" normalizeH="0" baseline="0" noProof="0" dirty="0">
                <a:ln>
                  <a:noFill/>
                </a:ln>
                <a:solidFill>
                  <a:sysClr val="windowText" lastClr="000000"/>
                </a:solidFill>
                <a:effectLst/>
                <a:uLnTx/>
                <a:uFillTx/>
                <a:ea typeface="+mn-ea"/>
                <a:cs typeface="+mn-cs"/>
              </a:rPr>
              <a:t>) algorithm has also been shown to have accuracy similar to TKEO while being more robust to artifact</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p:txBody>
      </p:sp>
      <p:pic>
        <p:nvPicPr>
          <p:cNvPr id="4" name="Picture 6">
            <a:extLst>
              <a:ext uri="{FF2B5EF4-FFF2-40B4-BE49-F238E27FC236}">
                <a16:creationId xmlns:a16="http://schemas.microsoft.com/office/drawing/2014/main" id="{75373F5A-D0A0-F18C-7322-D323C8B382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1561" y="1832732"/>
            <a:ext cx="6730439" cy="443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14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2" name="Title 1">
            <a:extLst>
              <a:ext uri="{FF2B5EF4-FFF2-40B4-BE49-F238E27FC236}">
                <a16:creationId xmlns:a16="http://schemas.microsoft.com/office/drawing/2014/main" id="{7ABDCAE8-0DB0-AF32-D582-3D5C67BEFB3E}"/>
              </a:ext>
            </a:extLst>
          </p:cNvPr>
          <p:cNvSpPr txBox="1">
            <a:spLocks/>
          </p:cNvSpPr>
          <p:nvPr/>
        </p:nvSpPr>
        <p:spPr>
          <a:xfrm>
            <a:off x="1500983" y="87747"/>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sysClr val="windowText" lastClr="000000"/>
                </a:solidFill>
                <a:effectLst/>
                <a:uLnTx/>
                <a:uFillTx/>
                <a:latin typeface="+mn-lt"/>
                <a:ea typeface="+mj-ea"/>
                <a:cs typeface="+mj-cs"/>
              </a:rPr>
              <a:t>EMG analysis methods: non-linear</a:t>
            </a:r>
            <a:endParaRPr kumimoji="0" lang="en-IE" b="0" i="0" u="none" strike="noStrike" kern="1200" cap="none" spc="0" normalizeH="0" baseline="0" noProof="0" dirty="0">
              <a:ln>
                <a:noFill/>
              </a:ln>
              <a:solidFill>
                <a:sysClr val="windowText" lastClr="000000"/>
              </a:solidFill>
              <a:effectLst/>
              <a:uLnTx/>
              <a:uFillTx/>
              <a:latin typeface="+mn-lt"/>
              <a:ea typeface="+mj-ea"/>
              <a:cs typeface="+mj-cs"/>
            </a:endParaRPr>
          </a:p>
        </p:txBody>
      </p:sp>
      <p:sp>
        <p:nvSpPr>
          <p:cNvPr id="3" name="Content Placeholder 2">
            <a:extLst>
              <a:ext uri="{FF2B5EF4-FFF2-40B4-BE49-F238E27FC236}">
                <a16:creationId xmlns:a16="http://schemas.microsoft.com/office/drawing/2014/main" id="{4540DA7A-DD06-4657-F7F9-DD2E38911729}"/>
              </a:ext>
            </a:extLst>
          </p:cNvPr>
          <p:cNvSpPr txBox="1">
            <a:spLocks/>
          </p:cNvSpPr>
          <p:nvPr/>
        </p:nvSpPr>
        <p:spPr>
          <a:xfrm>
            <a:off x="1426770" y="2120793"/>
            <a:ext cx="6894576" cy="2189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Fuzzy entropy (EMG/EEG) : </a:t>
            </a:r>
            <a:r>
              <a:rPr kumimoji="0" lang="en-US" sz="2200" b="0" i="0" u="sng" strike="noStrike" kern="1200" cap="none" spc="0" normalizeH="0" baseline="0" noProof="0" dirty="0">
                <a:ln>
                  <a:noFill/>
                </a:ln>
                <a:solidFill>
                  <a:sysClr val="windowText" lastClr="000000"/>
                </a:solidFill>
                <a:effectLst/>
                <a:uLnTx/>
                <a:uFillTx/>
                <a:ea typeface="+mn-ea"/>
                <a:cs typeface="+mn-cs"/>
              </a:rPr>
              <a:t>feature extraction</a:t>
            </a:r>
            <a:r>
              <a:rPr kumimoji="0" lang="en-US" sz="2200" b="0" i="0" u="none" strike="noStrike" kern="1200" cap="none" spc="0" normalizeH="0" baseline="0" noProof="0" dirty="0">
                <a:ln>
                  <a:noFill/>
                </a:ln>
                <a:solidFill>
                  <a:sysClr val="windowText" lastClr="000000"/>
                </a:solidFill>
                <a:effectLst/>
                <a:uLnTx/>
                <a:uFillTx/>
                <a:ea typeface="+mn-ea"/>
                <a:cs typeface="+mn-cs"/>
              </a:rPr>
              <a:t>  and classification</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ysClr val="windowText" lastClr="000000"/>
                </a:solidFill>
                <a:effectLst/>
                <a:uLnTx/>
                <a:uFillTx/>
                <a:ea typeface="+mn-ea"/>
                <a:cs typeface="+mn-cs"/>
              </a:rPr>
              <a:t>a new measure of time series </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robustness to noise</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US" sz="2200" b="0" i="0" u="none" strike="noStrike" kern="1200" cap="none" spc="0" normalizeH="0" baseline="0" noProof="0" dirty="0">
                <a:ln>
                  <a:noFill/>
                </a:ln>
                <a:solidFill>
                  <a:sysClr val="windowText" lastClr="000000"/>
                </a:solidFill>
                <a:effectLst/>
                <a:uLnTx/>
                <a:uFillTx/>
                <a:ea typeface="+mn-ea"/>
                <a:cs typeface="+mn-cs"/>
              </a:rPr>
              <a:t>converge for small sample size</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good for short trial</a:t>
            </a:r>
          </a:p>
        </p:txBody>
      </p:sp>
      <p:pic>
        <p:nvPicPr>
          <p:cNvPr id="4" name="Picture 3" descr="A diagram of a mathematical algorithm&#10;&#10;Description automatically generated">
            <a:extLst>
              <a:ext uri="{FF2B5EF4-FFF2-40B4-BE49-F238E27FC236}">
                <a16:creationId xmlns:a16="http://schemas.microsoft.com/office/drawing/2014/main" id="{80709D6B-EDED-CD29-2972-7AA543C96DBA}"/>
              </a:ext>
            </a:extLst>
          </p:cNvPr>
          <p:cNvPicPr>
            <a:picLocks noChangeAspect="1"/>
          </p:cNvPicPr>
          <p:nvPr/>
        </p:nvPicPr>
        <p:blipFill>
          <a:blip r:embed="rId11"/>
          <a:stretch>
            <a:fillRect/>
          </a:stretch>
        </p:blipFill>
        <p:spPr>
          <a:xfrm>
            <a:off x="7785665" y="329184"/>
            <a:ext cx="4406335" cy="6294765"/>
          </a:xfrm>
          <a:prstGeom prst="rect">
            <a:avLst/>
          </a:prstGeom>
        </p:spPr>
      </p:pic>
      <p:pic>
        <p:nvPicPr>
          <p:cNvPr id="5" name="Picture 4" descr="A diagram of a graph&#10;&#10;Description automatically generated">
            <a:extLst>
              <a:ext uri="{FF2B5EF4-FFF2-40B4-BE49-F238E27FC236}">
                <a16:creationId xmlns:a16="http://schemas.microsoft.com/office/drawing/2014/main" id="{D39B425F-FBF7-B7C1-621C-3002E1B2DEE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550"/>
          <a:stretch/>
        </p:blipFill>
        <p:spPr bwMode="auto">
          <a:xfrm>
            <a:off x="5079166" y="4447677"/>
            <a:ext cx="3018386" cy="21762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9BBC06-8CB4-22F6-DAF7-0E35CF635E6B}"/>
              </a:ext>
            </a:extLst>
          </p:cNvPr>
          <p:cNvSpPr txBox="1"/>
          <p:nvPr/>
        </p:nvSpPr>
        <p:spPr>
          <a:xfrm>
            <a:off x="1691340" y="4761823"/>
            <a:ext cx="3082640" cy="1200329"/>
          </a:xfrm>
          <a:prstGeom prst="rect">
            <a:avLst/>
          </a:prstGeom>
          <a:noFill/>
        </p:spPr>
        <p:txBody>
          <a:bodyPr wrap="square" rtlCol="0">
            <a:spAutoFit/>
          </a:bodyPr>
          <a:lstStyle/>
          <a:p>
            <a:pPr>
              <a:buClrTx/>
              <a:buFontTx/>
              <a:buNone/>
            </a:pPr>
            <a:r>
              <a:rPr lang="en-IE" sz="1800" kern="1200" dirty="0">
                <a:solidFill>
                  <a:prstClr val="black"/>
                </a:solidFill>
                <a:latin typeface="+mn-lt"/>
                <a:ea typeface="+mn-ea"/>
                <a:cs typeface="+mn-cs"/>
              </a:rPr>
              <a:t>Sliding short window (200-5000 data point) to sensitively find </a:t>
            </a:r>
            <a:r>
              <a:rPr lang="en-US" altLang="zh-CN" sz="1800" kern="1200" dirty="0">
                <a:solidFill>
                  <a:prstClr val="black"/>
                </a:solidFill>
                <a:latin typeface="+mn-lt"/>
                <a:ea typeface="等线" panose="02010600030101010101" pitchFamily="2" charset="-122"/>
                <a:cs typeface="+mn-cs"/>
              </a:rPr>
              <a:t>partial burst</a:t>
            </a:r>
            <a:r>
              <a:rPr lang="en-IE" sz="1800" kern="1200" dirty="0">
                <a:solidFill>
                  <a:prstClr val="black"/>
                </a:solidFill>
                <a:latin typeface="+mn-lt"/>
                <a:ea typeface="+mn-ea"/>
                <a:cs typeface="+mn-cs"/>
              </a:rPr>
              <a:t>  burst</a:t>
            </a:r>
          </a:p>
        </p:txBody>
      </p:sp>
    </p:spTree>
    <p:extLst>
      <p:ext uri="{BB962C8B-B14F-4D97-AF65-F5344CB8AC3E}">
        <p14:creationId xmlns:p14="http://schemas.microsoft.com/office/powerpoint/2010/main" val="380383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9"/>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p:cNvPicPr preferRelativeResize="0"/>
          <p:nvPr/>
        </p:nvPicPr>
        <p:blipFill rotWithShape="1">
          <a:blip r:embed="rId3">
            <a:alphaModFix/>
          </a:blip>
          <a:srcRect/>
          <a:stretch/>
        </p:blipFill>
        <p:spPr>
          <a:xfrm>
            <a:off x="293931" y="6099610"/>
            <a:ext cx="644604" cy="644604"/>
          </a:xfrm>
          <a:prstGeom prst="rect">
            <a:avLst/>
          </a:prstGeom>
          <a:noFill/>
          <a:ln>
            <a:noFill/>
          </a:ln>
        </p:spPr>
      </p:pic>
      <p:pic>
        <p:nvPicPr>
          <p:cNvPr id="474" name="Google Shape;474;p39"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475" name="Google Shape;475;p39" descr="Open book outline"/>
          <p:cNvPicPr preferRelativeResize="0"/>
          <p:nvPr/>
        </p:nvPicPr>
        <p:blipFill rotWithShape="1">
          <a:blip r:embed="rId5">
            <a:alphaModFix/>
          </a:blip>
          <a:srcRect/>
          <a:stretch/>
        </p:blipFill>
        <p:spPr>
          <a:xfrm>
            <a:off x="263979" y="1026462"/>
            <a:ext cx="741323" cy="741323"/>
          </a:xfrm>
          <a:prstGeom prst="rect">
            <a:avLst/>
          </a:prstGeom>
          <a:noFill/>
          <a:ln>
            <a:noFill/>
          </a:ln>
        </p:spPr>
      </p:pic>
      <p:pic>
        <p:nvPicPr>
          <p:cNvPr id="476" name="Google Shape;476;p39" descr="Bullseye with solid fill"/>
          <p:cNvPicPr preferRelativeResize="0"/>
          <p:nvPr/>
        </p:nvPicPr>
        <p:blipFill rotWithShape="1">
          <a:blip r:embed="rId6">
            <a:alphaModFix/>
          </a:blip>
          <a:srcRect/>
          <a:stretch/>
        </p:blipFill>
        <p:spPr>
          <a:xfrm>
            <a:off x="257789" y="1871013"/>
            <a:ext cx="747513" cy="747513"/>
          </a:xfrm>
          <a:prstGeom prst="rect">
            <a:avLst/>
          </a:prstGeom>
          <a:noFill/>
          <a:ln>
            <a:noFill/>
          </a:ln>
        </p:spPr>
      </p:pic>
      <p:pic>
        <p:nvPicPr>
          <p:cNvPr id="477" name="Google Shape;477;p39" descr="Lights On with solid fill"/>
          <p:cNvPicPr preferRelativeResize="0"/>
          <p:nvPr/>
        </p:nvPicPr>
        <p:blipFill rotWithShape="1">
          <a:blip r:embed="rId7">
            <a:alphaModFix/>
          </a:blip>
          <a:srcRect/>
          <a:stretch/>
        </p:blipFill>
        <p:spPr>
          <a:xfrm>
            <a:off x="236360" y="2707316"/>
            <a:ext cx="725352" cy="725352"/>
          </a:xfrm>
          <a:prstGeom prst="rect">
            <a:avLst/>
          </a:prstGeom>
          <a:noFill/>
          <a:ln>
            <a:noFill/>
          </a:ln>
        </p:spPr>
      </p:pic>
      <p:pic>
        <p:nvPicPr>
          <p:cNvPr id="478" name="Google Shape;478;p39" descr="Contract with solid fill"/>
          <p:cNvPicPr preferRelativeResize="0"/>
          <p:nvPr/>
        </p:nvPicPr>
        <p:blipFill rotWithShape="1">
          <a:blip r:embed="rId8">
            <a:alphaModFix/>
          </a:blip>
          <a:srcRect/>
          <a:stretch/>
        </p:blipFill>
        <p:spPr>
          <a:xfrm>
            <a:off x="270755" y="3584464"/>
            <a:ext cx="690957" cy="690957"/>
          </a:xfrm>
          <a:prstGeom prst="rect">
            <a:avLst/>
          </a:prstGeom>
          <a:noFill/>
          <a:ln>
            <a:noFill/>
          </a:ln>
        </p:spPr>
      </p:pic>
      <p:pic>
        <p:nvPicPr>
          <p:cNvPr id="479" name="Google Shape;479;p39" descr="Court with solid fill"/>
          <p:cNvPicPr preferRelativeResize="0"/>
          <p:nvPr/>
        </p:nvPicPr>
        <p:blipFill rotWithShape="1">
          <a:blip r:embed="rId9">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p:cNvPicPr preferRelativeResize="0"/>
          <p:nvPr/>
        </p:nvPicPr>
        <p:blipFill rotWithShape="1">
          <a:blip r:embed="rId10">
            <a:alphaModFix/>
          </a:blip>
          <a:srcRect/>
          <a:stretch/>
        </p:blipFill>
        <p:spPr>
          <a:xfrm>
            <a:off x="257789" y="5243504"/>
            <a:ext cx="753509" cy="753509"/>
          </a:xfrm>
          <a:prstGeom prst="rect">
            <a:avLst/>
          </a:prstGeom>
          <a:noFill/>
          <a:ln>
            <a:noFill/>
          </a:ln>
        </p:spPr>
      </p:pic>
      <p:sp>
        <p:nvSpPr>
          <p:cNvPr id="12" name="Title 1">
            <a:extLst>
              <a:ext uri="{FF2B5EF4-FFF2-40B4-BE49-F238E27FC236}">
                <a16:creationId xmlns:a16="http://schemas.microsoft.com/office/drawing/2014/main" id="{1859A8A7-769F-CE81-1871-405574B55443}"/>
              </a:ext>
            </a:extLst>
          </p:cNvPr>
          <p:cNvSpPr>
            <a:spLocks noGrp="1"/>
          </p:cNvSpPr>
          <p:nvPr/>
        </p:nvSpPr>
        <p:spPr>
          <a:xfrm>
            <a:off x="1691340" y="185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4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Hypothesis</a:t>
            </a:r>
          </a:p>
        </p:txBody>
      </p:sp>
      <p:sp>
        <p:nvSpPr>
          <p:cNvPr id="13" name="Content Placeholder 2">
            <a:extLst>
              <a:ext uri="{FF2B5EF4-FFF2-40B4-BE49-F238E27FC236}">
                <a16:creationId xmlns:a16="http://schemas.microsoft.com/office/drawing/2014/main" id="{13E3D51D-C60E-8C07-9BD3-D6DB99EC3228}"/>
              </a:ext>
            </a:extLst>
          </p:cNvPr>
          <p:cNvSpPr>
            <a:spLocks noGrp="1"/>
          </p:cNvSpPr>
          <p:nvPr/>
        </p:nvSpPr>
        <p:spPr>
          <a:xfrm>
            <a:off x="1803887" y="1786456"/>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IE" sz="2400" dirty="0">
                <a:solidFill>
                  <a:schemeClr val="bg2">
                    <a:lumMod val="10000"/>
                  </a:schemeClr>
                </a:solidFill>
                <a:latin typeface="Arial" panose="020B0604020202020204" pitchFamily="34" charset="0"/>
              </a:rPr>
              <a:t>No partial EMG burst in biceps(change of minds)</a:t>
            </a:r>
          </a:p>
          <a:p>
            <a:pPr marL="514350" indent="-514350">
              <a:lnSpc>
                <a:spcPct val="150000"/>
              </a:lnSpc>
              <a:buFont typeface="+mj-lt"/>
              <a:buAutoNum type="arabicPeriod"/>
            </a:pPr>
            <a:r>
              <a:rPr lang="en-IE" sz="2400" dirty="0">
                <a:solidFill>
                  <a:schemeClr val="bg2">
                    <a:lumMod val="10000"/>
                  </a:schemeClr>
                </a:solidFill>
                <a:latin typeface="Arial" panose="020B0604020202020204" pitchFamily="34" charset="0"/>
              </a:rPr>
              <a:t>Partial EMG burst in biceps (</a:t>
            </a:r>
            <a:r>
              <a:rPr lang="en-IE" sz="2400" b="0" i="0" dirty="0">
                <a:solidFill>
                  <a:schemeClr val="bg2">
                    <a:lumMod val="10000"/>
                  </a:schemeClr>
                </a:solidFill>
                <a:effectLst/>
                <a:latin typeface="Arial" panose="020B0604020202020204" pitchFamily="34" charset="0"/>
              </a:rPr>
              <a:t>response preparation)</a:t>
            </a:r>
            <a:endParaRPr lang="en-IE" sz="2400" dirty="0">
              <a:solidFill>
                <a:schemeClr val="bg2">
                  <a:lumMod val="10000"/>
                </a:schemeClr>
              </a:solidFill>
              <a:latin typeface="Arial" panose="020B0604020202020204" pitchFamily="34" charset="0"/>
            </a:endParaRPr>
          </a:p>
          <a:p>
            <a:pPr marL="514350" indent="-514350">
              <a:lnSpc>
                <a:spcPct val="150000"/>
              </a:lnSpc>
              <a:buFont typeface="+mj-lt"/>
              <a:buAutoNum type="arabicPeriod"/>
            </a:pPr>
            <a:r>
              <a:rPr lang="en-US" sz="2400" dirty="0">
                <a:solidFill>
                  <a:schemeClr val="bg2">
                    <a:lumMod val="10000"/>
                  </a:schemeClr>
                </a:solidFill>
                <a:latin typeface="Arial" panose="020B0604020202020204" pitchFamily="34" charset="0"/>
              </a:rPr>
              <a:t>M</a:t>
            </a:r>
            <a:r>
              <a:rPr lang="en-US" sz="2400" b="0" i="0" dirty="0">
                <a:solidFill>
                  <a:schemeClr val="bg2">
                    <a:lumMod val="10000"/>
                  </a:schemeClr>
                </a:solidFill>
                <a:effectLst/>
                <a:latin typeface="Arial" panose="020B0604020202020204" pitchFamily="34" charset="0"/>
              </a:rPr>
              <a:t>ore medial areas of the motor corte</a:t>
            </a:r>
            <a:r>
              <a:rPr lang="en-IE" sz="2400" b="0" i="0" dirty="0">
                <a:solidFill>
                  <a:schemeClr val="bg2">
                    <a:lumMod val="10000"/>
                  </a:schemeClr>
                </a:solidFill>
                <a:effectLst/>
                <a:latin typeface="Arial" panose="020B0604020202020204" pitchFamily="34" charset="0"/>
              </a:rPr>
              <a:t>x for biceps</a:t>
            </a:r>
          </a:p>
          <a:p>
            <a:pPr marL="514350" indent="-514350">
              <a:lnSpc>
                <a:spcPct val="150000"/>
              </a:lnSpc>
              <a:buFont typeface="+mj-lt"/>
              <a:buAutoNum type="arabicPeriod"/>
            </a:pPr>
            <a:r>
              <a:rPr lang="en-US" altLang="zh-CN" sz="2400" dirty="0">
                <a:solidFill>
                  <a:schemeClr val="bg2">
                    <a:lumMod val="10000"/>
                  </a:schemeClr>
                </a:solidFill>
                <a:latin typeface="Arial" panose="020B0604020202020204" pitchFamily="34" charset="0"/>
              </a:rPr>
              <a:t>Non - decision time decrease</a:t>
            </a:r>
          </a:p>
          <a:p>
            <a:pPr marL="514350" indent="-514350">
              <a:lnSpc>
                <a:spcPct val="150000"/>
              </a:lnSpc>
              <a:buFont typeface="+mj-lt"/>
              <a:buAutoNum type="arabicPeriod"/>
            </a:pPr>
            <a:r>
              <a:rPr lang="en-US" altLang="zh-CN" sz="2400" dirty="0">
                <a:solidFill>
                  <a:schemeClr val="bg2">
                    <a:lumMod val="10000"/>
                  </a:schemeClr>
                </a:solidFill>
                <a:latin typeface="Arial" panose="020B0604020202020204" pitchFamily="34" charset="0"/>
              </a:rPr>
              <a:t>Decision time decrease partially</a:t>
            </a:r>
            <a:endParaRPr lang="en-US" sz="2400" dirty="0">
              <a:solidFill>
                <a:schemeClr val="bg2">
                  <a:lumMod val="10000"/>
                </a:schemeClr>
              </a:solidFill>
              <a:latin typeface="Arial" panose="020B0604020202020204" pitchFamily="34" charset="0"/>
            </a:endParaRPr>
          </a:p>
          <a:p>
            <a:pPr marL="514350" indent="-514350">
              <a:lnSpc>
                <a:spcPct val="150000"/>
              </a:lnSpc>
              <a:buFont typeface="+mj-lt"/>
              <a:buAutoNum type="arabicPeriod"/>
            </a:pPr>
            <a:r>
              <a:rPr lang="en-IE" sz="2400" dirty="0">
                <a:solidFill>
                  <a:schemeClr val="bg2">
                    <a:lumMod val="10000"/>
                  </a:schemeClr>
                </a:solidFill>
                <a:latin typeface="Arial" panose="020B0604020202020204" pitchFamily="34" charset="0"/>
              </a:rPr>
              <a:t>EEG --</a:t>
            </a:r>
            <a:r>
              <a:rPr lang="en-US" sz="2400" dirty="0">
                <a:solidFill>
                  <a:schemeClr val="bg2">
                    <a:lumMod val="10000"/>
                  </a:schemeClr>
                </a:solidFill>
                <a:latin typeface="Arial" panose="020B0604020202020204" pitchFamily="34" charset="0"/>
              </a:rPr>
              <a:t>&gt; </a:t>
            </a:r>
            <a:r>
              <a:rPr lang="en-IE" sz="2400" dirty="0">
                <a:solidFill>
                  <a:schemeClr val="bg2">
                    <a:lumMod val="10000"/>
                  </a:schemeClr>
                </a:solidFill>
                <a:latin typeface="Arial" panose="020B0604020202020204" pitchFamily="34" charset="0"/>
              </a:rPr>
              <a:t>sensory evidence; EMG --</a:t>
            </a:r>
            <a:r>
              <a:rPr lang="en-US" sz="2400" dirty="0">
                <a:solidFill>
                  <a:schemeClr val="bg2">
                    <a:lumMod val="10000"/>
                  </a:schemeClr>
                </a:solidFill>
                <a:latin typeface="Arial" panose="020B0604020202020204" pitchFamily="34" charset="0"/>
              </a:rPr>
              <a:t>&gt; </a:t>
            </a:r>
            <a:r>
              <a:rPr lang="en-IE" sz="2400" dirty="0">
                <a:solidFill>
                  <a:schemeClr val="bg2">
                    <a:lumMod val="10000"/>
                  </a:schemeClr>
                </a:solidFill>
                <a:latin typeface="Arial" panose="020B0604020202020204" pitchFamily="34" charset="0"/>
              </a:rPr>
              <a:t>behaviour results (Proximal accuracy</a:t>
            </a:r>
            <a:r>
              <a:rPr lang="en-US" sz="2400" dirty="0">
                <a:solidFill>
                  <a:schemeClr val="bg2">
                    <a:lumMod val="10000"/>
                  </a:schemeClr>
                </a:solidFill>
                <a:latin typeface="Arial" panose="020B0604020202020204" pitchFamily="34" charset="0"/>
              </a:rPr>
              <a:t>&lt; </a:t>
            </a:r>
            <a:r>
              <a:rPr lang="en-IE" sz="2400" dirty="0">
                <a:solidFill>
                  <a:schemeClr val="bg2">
                    <a:lumMod val="10000"/>
                  </a:schemeClr>
                </a:solidFill>
                <a:latin typeface="Arial" panose="020B0604020202020204" pitchFamily="34" charset="0"/>
              </a:rPr>
              <a:t>Distal accuracy)</a:t>
            </a:r>
          </a:p>
          <a:p>
            <a:pPr marL="514350" indent="-514350">
              <a:lnSpc>
                <a:spcPct val="150000"/>
              </a:lnSpc>
              <a:buFont typeface="+mj-lt"/>
              <a:buAutoNum type="arabicPeriod"/>
            </a:pPr>
            <a:r>
              <a:rPr lang="en-IE" sz="2400" dirty="0">
                <a:solidFill>
                  <a:schemeClr val="bg2">
                    <a:lumMod val="10000"/>
                  </a:schemeClr>
                </a:solidFill>
                <a:latin typeface="Arial" panose="020B0604020202020204" pitchFamily="34" charset="0"/>
              </a:rPr>
              <a:t>Different dynamic decision thresholds shape</a:t>
            </a:r>
            <a:endParaRPr lang="en-IE" dirty="0">
              <a:solidFill>
                <a:schemeClr val="bg2">
                  <a:lumMod val="10000"/>
                </a:schemeClr>
              </a:solidFill>
              <a:latin typeface="Arial" panose="020B0604020202020204" pitchFamily="34" charset="0"/>
            </a:endParaRPr>
          </a:p>
        </p:txBody>
      </p:sp>
      <p:pic>
        <p:nvPicPr>
          <p:cNvPr id="14" name="Picture 13">
            <a:extLst>
              <a:ext uri="{FF2B5EF4-FFF2-40B4-BE49-F238E27FC236}">
                <a16:creationId xmlns:a16="http://schemas.microsoft.com/office/drawing/2014/main" id="{1EF673E7-90F4-90C6-CF4C-1CB191F5BFB6}"/>
              </a:ext>
            </a:extLst>
          </p:cNvPr>
          <p:cNvPicPr>
            <a:picLocks noChangeAspect="1"/>
          </p:cNvPicPr>
          <p:nvPr/>
        </p:nvPicPr>
        <p:blipFill>
          <a:blip r:embed="rId11"/>
          <a:stretch>
            <a:fillRect/>
          </a:stretch>
        </p:blipFill>
        <p:spPr>
          <a:xfrm>
            <a:off x="8183625" y="253093"/>
            <a:ext cx="4008375" cy="15333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9"/>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p:cNvPicPr preferRelativeResize="0"/>
          <p:nvPr/>
        </p:nvPicPr>
        <p:blipFill rotWithShape="1">
          <a:blip r:embed="rId3">
            <a:alphaModFix/>
          </a:blip>
          <a:srcRect/>
          <a:stretch/>
        </p:blipFill>
        <p:spPr>
          <a:xfrm>
            <a:off x="293931" y="6099610"/>
            <a:ext cx="644604" cy="644604"/>
          </a:xfrm>
          <a:prstGeom prst="rect">
            <a:avLst/>
          </a:prstGeom>
          <a:noFill/>
          <a:ln>
            <a:noFill/>
          </a:ln>
        </p:spPr>
      </p:pic>
      <p:pic>
        <p:nvPicPr>
          <p:cNvPr id="474" name="Google Shape;474;p39"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475" name="Google Shape;475;p39" descr="Open book outline"/>
          <p:cNvPicPr preferRelativeResize="0"/>
          <p:nvPr/>
        </p:nvPicPr>
        <p:blipFill rotWithShape="1">
          <a:blip r:embed="rId5">
            <a:alphaModFix/>
          </a:blip>
          <a:srcRect/>
          <a:stretch/>
        </p:blipFill>
        <p:spPr>
          <a:xfrm>
            <a:off x="263979" y="1026462"/>
            <a:ext cx="741323" cy="741323"/>
          </a:xfrm>
          <a:prstGeom prst="rect">
            <a:avLst/>
          </a:prstGeom>
          <a:noFill/>
          <a:ln>
            <a:noFill/>
          </a:ln>
        </p:spPr>
      </p:pic>
      <p:pic>
        <p:nvPicPr>
          <p:cNvPr id="476" name="Google Shape;476;p39" descr="Bullseye with solid fill"/>
          <p:cNvPicPr preferRelativeResize="0"/>
          <p:nvPr/>
        </p:nvPicPr>
        <p:blipFill rotWithShape="1">
          <a:blip r:embed="rId6">
            <a:alphaModFix/>
          </a:blip>
          <a:srcRect/>
          <a:stretch/>
        </p:blipFill>
        <p:spPr>
          <a:xfrm>
            <a:off x="257789" y="1871013"/>
            <a:ext cx="747513" cy="747513"/>
          </a:xfrm>
          <a:prstGeom prst="rect">
            <a:avLst/>
          </a:prstGeom>
          <a:noFill/>
          <a:ln>
            <a:noFill/>
          </a:ln>
        </p:spPr>
      </p:pic>
      <p:pic>
        <p:nvPicPr>
          <p:cNvPr id="477" name="Google Shape;477;p39" descr="Lights On with solid fill"/>
          <p:cNvPicPr preferRelativeResize="0"/>
          <p:nvPr/>
        </p:nvPicPr>
        <p:blipFill rotWithShape="1">
          <a:blip r:embed="rId7">
            <a:alphaModFix/>
          </a:blip>
          <a:srcRect/>
          <a:stretch/>
        </p:blipFill>
        <p:spPr>
          <a:xfrm>
            <a:off x="236360" y="2707316"/>
            <a:ext cx="725352" cy="725352"/>
          </a:xfrm>
          <a:prstGeom prst="rect">
            <a:avLst/>
          </a:prstGeom>
          <a:noFill/>
          <a:ln>
            <a:noFill/>
          </a:ln>
        </p:spPr>
      </p:pic>
      <p:pic>
        <p:nvPicPr>
          <p:cNvPr id="478" name="Google Shape;478;p39" descr="Contract with solid fill"/>
          <p:cNvPicPr preferRelativeResize="0"/>
          <p:nvPr/>
        </p:nvPicPr>
        <p:blipFill rotWithShape="1">
          <a:blip r:embed="rId8">
            <a:alphaModFix/>
          </a:blip>
          <a:srcRect/>
          <a:stretch/>
        </p:blipFill>
        <p:spPr>
          <a:xfrm>
            <a:off x="270755" y="3584464"/>
            <a:ext cx="690957" cy="690957"/>
          </a:xfrm>
          <a:prstGeom prst="rect">
            <a:avLst/>
          </a:prstGeom>
          <a:noFill/>
          <a:ln>
            <a:noFill/>
          </a:ln>
        </p:spPr>
      </p:pic>
      <p:pic>
        <p:nvPicPr>
          <p:cNvPr id="479" name="Google Shape;479;p39" descr="Court with solid fill"/>
          <p:cNvPicPr preferRelativeResize="0"/>
          <p:nvPr/>
        </p:nvPicPr>
        <p:blipFill rotWithShape="1">
          <a:blip r:embed="rId9">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p:cNvPicPr preferRelativeResize="0"/>
          <p:nvPr/>
        </p:nvPicPr>
        <p:blipFill rotWithShape="1">
          <a:blip r:embed="rId10">
            <a:alphaModFix/>
          </a:blip>
          <a:srcRect/>
          <a:stretch/>
        </p:blipFill>
        <p:spPr>
          <a:xfrm>
            <a:off x="257789" y="5243504"/>
            <a:ext cx="753509" cy="753509"/>
          </a:xfrm>
          <a:prstGeom prst="rect">
            <a:avLst/>
          </a:prstGeom>
          <a:noFill/>
          <a:ln>
            <a:noFill/>
          </a:ln>
        </p:spPr>
      </p:pic>
      <p:sp>
        <p:nvSpPr>
          <p:cNvPr id="2" name="Title 1">
            <a:extLst>
              <a:ext uri="{FF2B5EF4-FFF2-40B4-BE49-F238E27FC236}">
                <a16:creationId xmlns:a16="http://schemas.microsoft.com/office/drawing/2014/main" id="{F2AE8AD6-F444-7848-BAA2-0F0C3A2418A1}"/>
              </a:ext>
            </a:extLst>
          </p:cNvPr>
          <p:cNvSpPr txBox="1">
            <a:spLocks/>
          </p:cNvSpPr>
          <p:nvPr/>
        </p:nvSpPr>
        <p:spPr>
          <a:xfrm>
            <a:off x="2477990" y="4468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rPr>
              <a:t>Expected result</a:t>
            </a:r>
            <a:endParaRPr kumimoji="0" lang="en-IE" sz="4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
        <p:nvSpPr>
          <p:cNvPr id="3" name="Content Placeholder 2">
            <a:extLst>
              <a:ext uri="{FF2B5EF4-FFF2-40B4-BE49-F238E27FC236}">
                <a16:creationId xmlns:a16="http://schemas.microsoft.com/office/drawing/2014/main" id="{61CCB5A3-66DF-6BFB-EF7E-5CE48C597F51}"/>
              </a:ext>
            </a:extLst>
          </p:cNvPr>
          <p:cNvSpPr txBox="1">
            <a:spLocks/>
          </p:cNvSpPr>
          <p:nvPr/>
        </p:nvSpPr>
        <p:spPr>
          <a:xfrm>
            <a:off x="2477990" y="190735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Same CPP</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Same speed-accuracy </a:t>
            </a:r>
            <a:r>
              <a:rPr kumimoji="0" lang="en-IE" altLang="zh-CN"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trade-off</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IE" altLang="zh-CN"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Similar</a:t>
            </a:r>
            <a:r>
              <a:rPr kumimoji="0" lang="zh-CN" altLang="en-US"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 </a:t>
            </a:r>
            <a:r>
              <a:rPr kumimoji="0" lang="en-IE" altLang="zh-CN"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motor</a:t>
            </a:r>
            <a:r>
              <a:rPr kumimoji="0" lang="zh-CN" altLang="en-US"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 </a:t>
            </a:r>
            <a:r>
              <a:rPr kumimoji="0" lang="en-IE" altLang="zh-CN"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preparation</a:t>
            </a:r>
            <a:r>
              <a:rPr kumimoji="0" lang="zh-CN" altLang="en-US"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 </a:t>
            </a:r>
            <a:r>
              <a:rPr kumimoji="0" lang="en-IE" altLang="zh-CN"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signal </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zh-CN"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rPr>
              <a:t>More precise decision commitment time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Aptos" panose="0211000402020202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*Dominant hand difference </a:t>
            </a:r>
            <a:endParaRPr kumimoji="0" lang="en-IE" sz="2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561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FD35A3C-4317-AF89-B90B-0C18B46C0225}"/>
              </a:ext>
            </a:extLst>
          </p:cNvPr>
          <p:cNvPicPr>
            <a:picLocks noChangeAspect="1"/>
          </p:cNvPicPr>
          <p:nvPr/>
        </p:nvPicPr>
        <p:blipFill rotWithShape="1">
          <a:blip r:embed="rId3"/>
          <a:srcRect t="-1218" r="-2" b="-1705"/>
          <a:stretch/>
        </p:blipFill>
        <p:spPr>
          <a:xfrm>
            <a:off x="1551558" y="148361"/>
            <a:ext cx="3419856" cy="6174954"/>
          </a:xfrm>
          <a:prstGeom prst="rect">
            <a:avLst/>
          </a:prstGeom>
        </p:spPr>
      </p:pic>
      <p:sp>
        <p:nvSpPr>
          <p:cNvPr id="4" name="Google Shape;487;p9">
            <a:extLst>
              <a:ext uri="{FF2B5EF4-FFF2-40B4-BE49-F238E27FC236}">
                <a16:creationId xmlns:a16="http://schemas.microsoft.com/office/drawing/2014/main" id="{D0909FBE-12AD-4622-9144-A71FFE47336D}"/>
              </a:ext>
            </a:extLst>
          </p:cNvPr>
          <p:cNvSpPr/>
          <p:nvPr/>
        </p:nvSpPr>
        <p:spPr>
          <a:xfrm>
            <a:off x="840054" y="5157217"/>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 name="Google Shape;488;p9">
            <a:extLst>
              <a:ext uri="{FF2B5EF4-FFF2-40B4-BE49-F238E27FC236}">
                <a16:creationId xmlns:a16="http://schemas.microsoft.com/office/drawing/2014/main" id="{B428D4AA-4386-4A58-BE3C-1D4C79F6D983}"/>
              </a:ext>
            </a:extLst>
          </p:cNvPr>
          <p:cNvSpPr/>
          <p:nvPr/>
        </p:nvSpPr>
        <p:spPr>
          <a:xfrm rot="10800000">
            <a:off x="-22200" y="-5727017"/>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6" name="Google Shape;489;p9" descr="Hamburger Menu Icon with solid fill">
            <a:extLst>
              <a:ext uri="{FF2B5EF4-FFF2-40B4-BE49-F238E27FC236}">
                <a16:creationId xmlns:a16="http://schemas.microsoft.com/office/drawing/2014/main" id="{DCA1F50A-7D06-4E55-A89D-5E7A7D5859DF}"/>
              </a:ext>
            </a:extLst>
          </p:cNvPr>
          <p:cNvPicPr preferRelativeResize="0"/>
          <p:nvPr/>
        </p:nvPicPr>
        <p:blipFill rotWithShape="1">
          <a:blip r:embed="rId4">
            <a:alphaModFix/>
          </a:blip>
          <a:srcRect/>
          <a:stretch/>
        </p:blipFill>
        <p:spPr>
          <a:xfrm>
            <a:off x="324119" y="6133832"/>
            <a:ext cx="644604" cy="644604"/>
          </a:xfrm>
          <a:prstGeom prst="rect">
            <a:avLst/>
          </a:prstGeom>
          <a:noFill/>
          <a:ln>
            <a:noFill/>
          </a:ln>
        </p:spPr>
      </p:pic>
      <p:pic>
        <p:nvPicPr>
          <p:cNvPr id="7" name="Google Shape;490;p9" descr="Group brainstorm with solid fill">
            <a:extLst>
              <a:ext uri="{FF2B5EF4-FFF2-40B4-BE49-F238E27FC236}">
                <a16:creationId xmlns:a16="http://schemas.microsoft.com/office/drawing/2014/main" id="{62CDF204-397B-4CCA-A906-B977489F0C6E}"/>
              </a:ext>
            </a:extLst>
          </p:cNvPr>
          <p:cNvPicPr preferRelativeResize="0"/>
          <p:nvPr/>
        </p:nvPicPr>
        <p:blipFill rotWithShape="1">
          <a:blip r:embed="rId5">
            <a:alphaModFix/>
          </a:blip>
          <a:srcRect/>
          <a:stretch/>
        </p:blipFill>
        <p:spPr>
          <a:xfrm>
            <a:off x="234727" y="52682"/>
            <a:ext cx="828000" cy="828000"/>
          </a:xfrm>
          <a:prstGeom prst="rect">
            <a:avLst/>
          </a:prstGeom>
          <a:noFill/>
          <a:ln>
            <a:noFill/>
          </a:ln>
        </p:spPr>
      </p:pic>
      <p:pic>
        <p:nvPicPr>
          <p:cNvPr id="8" name="Google Shape;491;p9" descr="Open book outline">
            <a:extLst>
              <a:ext uri="{FF2B5EF4-FFF2-40B4-BE49-F238E27FC236}">
                <a16:creationId xmlns:a16="http://schemas.microsoft.com/office/drawing/2014/main" id="{05D8B2B9-3A1F-457A-8EC4-A5D9A88241DC}"/>
              </a:ext>
            </a:extLst>
          </p:cNvPr>
          <p:cNvPicPr preferRelativeResize="0"/>
          <p:nvPr/>
        </p:nvPicPr>
        <p:blipFill rotWithShape="1">
          <a:blip r:embed="rId6">
            <a:alphaModFix/>
          </a:blip>
          <a:srcRect/>
          <a:stretch/>
        </p:blipFill>
        <p:spPr>
          <a:xfrm>
            <a:off x="272665" y="1001916"/>
            <a:ext cx="741323" cy="741323"/>
          </a:xfrm>
          <a:prstGeom prst="rect">
            <a:avLst/>
          </a:prstGeom>
          <a:noFill/>
          <a:ln>
            <a:noFill/>
          </a:ln>
        </p:spPr>
      </p:pic>
      <p:pic>
        <p:nvPicPr>
          <p:cNvPr id="9" name="Google Shape;492;p9" descr="Bullseye with solid fill">
            <a:extLst>
              <a:ext uri="{FF2B5EF4-FFF2-40B4-BE49-F238E27FC236}">
                <a16:creationId xmlns:a16="http://schemas.microsoft.com/office/drawing/2014/main" id="{B4159CB5-4A54-4EEF-8246-076A35CEA111}"/>
              </a:ext>
            </a:extLst>
          </p:cNvPr>
          <p:cNvPicPr preferRelativeResize="0"/>
          <p:nvPr/>
        </p:nvPicPr>
        <p:blipFill rotWithShape="1">
          <a:blip r:embed="rId7">
            <a:alphaModFix/>
          </a:blip>
          <a:srcRect/>
          <a:stretch/>
        </p:blipFill>
        <p:spPr>
          <a:xfrm>
            <a:off x="272665" y="1859039"/>
            <a:ext cx="747513" cy="747513"/>
          </a:xfrm>
          <a:prstGeom prst="rect">
            <a:avLst/>
          </a:prstGeom>
          <a:noFill/>
          <a:ln>
            <a:noFill/>
          </a:ln>
        </p:spPr>
      </p:pic>
      <p:pic>
        <p:nvPicPr>
          <p:cNvPr id="10" name="Google Shape;493;p9" descr="Lights On with solid fill">
            <a:extLst>
              <a:ext uri="{FF2B5EF4-FFF2-40B4-BE49-F238E27FC236}">
                <a16:creationId xmlns:a16="http://schemas.microsoft.com/office/drawing/2014/main" id="{A864BB52-E454-40A9-955D-B172917544E3}"/>
              </a:ext>
            </a:extLst>
          </p:cNvPr>
          <p:cNvPicPr preferRelativeResize="0"/>
          <p:nvPr/>
        </p:nvPicPr>
        <p:blipFill rotWithShape="1">
          <a:blip r:embed="rId8">
            <a:alphaModFix/>
          </a:blip>
          <a:srcRect/>
          <a:stretch/>
        </p:blipFill>
        <p:spPr>
          <a:xfrm>
            <a:off x="266159" y="2728776"/>
            <a:ext cx="725352" cy="725352"/>
          </a:xfrm>
          <a:prstGeom prst="rect">
            <a:avLst/>
          </a:prstGeom>
          <a:noFill/>
          <a:ln>
            <a:noFill/>
          </a:ln>
        </p:spPr>
      </p:pic>
      <p:pic>
        <p:nvPicPr>
          <p:cNvPr id="11" name="Google Shape;494;p9" descr="Contract with solid fill">
            <a:extLst>
              <a:ext uri="{FF2B5EF4-FFF2-40B4-BE49-F238E27FC236}">
                <a16:creationId xmlns:a16="http://schemas.microsoft.com/office/drawing/2014/main" id="{3E5B4C99-DDEB-4820-A352-CD6CB9A9E794}"/>
              </a:ext>
            </a:extLst>
          </p:cNvPr>
          <p:cNvPicPr preferRelativeResize="0"/>
          <p:nvPr/>
        </p:nvPicPr>
        <p:blipFill rotWithShape="1">
          <a:blip r:embed="rId9">
            <a:alphaModFix/>
          </a:blip>
          <a:srcRect/>
          <a:stretch/>
        </p:blipFill>
        <p:spPr>
          <a:xfrm>
            <a:off x="292930" y="3574144"/>
            <a:ext cx="690957" cy="690957"/>
          </a:xfrm>
          <a:prstGeom prst="rect">
            <a:avLst/>
          </a:prstGeom>
          <a:noFill/>
          <a:ln>
            <a:noFill/>
          </a:ln>
        </p:spPr>
      </p:pic>
      <p:pic>
        <p:nvPicPr>
          <p:cNvPr id="12" name="Google Shape;495;p9" descr="Court with solid fill">
            <a:extLst>
              <a:ext uri="{FF2B5EF4-FFF2-40B4-BE49-F238E27FC236}">
                <a16:creationId xmlns:a16="http://schemas.microsoft.com/office/drawing/2014/main" id="{E10A3CD4-735D-4AB9-9692-114B5A2E295F}"/>
              </a:ext>
            </a:extLst>
          </p:cNvPr>
          <p:cNvPicPr preferRelativeResize="0"/>
          <p:nvPr/>
        </p:nvPicPr>
        <p:blipFill rotWithShape="1">
          <a:blip r:embed="rId10">
            <a:alphaModFix/>
          </a:blip>
          <a:srcRect/>
          <a:stretch/>
        </p:blipFill>
        <p:spPr>
          <a:xfrm>
            <a:off x="292930" y="4385907"/>
            <a:ext cx="731611" cy="731611"/>
          </a:xfrm>
          <a:prstGeom prst="rect">
            <a:avLst/>
          </a:prstGeom>
          <a:noFill/>
          <a:ln>
            <a:noFill/>
          </a:ln>
        </p:spPr>
      </p:pic>
      <p:pic>
        <p:nvPicPr>
          <p:cNvPr id="13" name="Google Shape;496;p9" descr="Presentation with bar chart with solid fill">
            <a:extLst>
              <a:ext uri="{FF2B5EF4-FFF2-40B4-BE49-F238E27FC236}">
                <a16:creationId xmlns:a16="http://schemas.microsoft.com/office/drawing/2014/main" id="{CBBEE375-6839-414B-980A-84E1A2205EA5}"/>
              </a:ext>
            </a:extLst>
          </p:cNvPr>
          <p:cNvPicPr preferRelativeResize="0"/>
          <p:nvPr/>
        </p:nvPicPr>
        <p:blipFill rotWithShape="1">
          <a:blip r:embed="rId11">
            <a:alphaModFix/>
          </a:blip>
          <a:srcRect/>
          <a:stretch/>
        </p:blipFill>
        <p:spPr>
          <a:xfrm>
            <a:off x="877299" y="5237534"/>
            <a:ext cx="753509" cy="753509"/>
          </a:xfrm>
          <a:prstGeom prst="rect">
            <a:avLst/>
          </a:prstGeom>
          <a:noFill/>
          <a:ln>
            <a:noFill/>
          </a:ln>
        </p:spPr>
      </p:pic>
      <p:pic>
        <p:nvPicPr>
          <p:cNvPr id="18" name="Picture 17">
            <a:extLst>
              <a:ext uri="{FF2B5EF4-FFF2-40B4-BE49-F238E27FC236}">
                <a16:creationId xmlns:a16="http://schemas.microsoft.com/office/drawing/2014/main" id="{F318616E-BFB4-10CB-872E-A3FE3B4CB4DE}"/>
              </a:ext>
            </a:extLst>
          </p:cNvPr>
          <p:cNvPicPr>
            <a:picLocks noChangeAspect="1"/>
          </p:cNvPicPr>
          <p:nvPr/>
        </p:nvPicPr>
        <p:blipFill rotWithShape="1">
          <a:blip r:embed="rId12"/>
          <a:srcRect t="221" r="-4" b="-4"/>
          <a:stretch/>
        </p:blipFill>
        <p:spPr>
          <a:xfrm>
            <a:off x="4877689" y="1252839"/>
            <a:ext cx="3791423" cy="5010634"/>
          </a:xfrm>
          <a:prstGeom prst="rect">
            <a:avLst/>
          </a:prstGeom>
        </p:spPr>
      </p:pic>
      <p:sp>
        <p:nvSpPr>
          <p:cNvPr id="19" name="TextBox 18">
            <a:extLst>
              <a:ext uri="{FF2B5EF4-FFF2-40B4-BE49-F238E27FC236}">
                <a16:creationId xmlns:a16="http://schemas.microsoft.com/office/drawing/2014/main" id="{44E47E3E-A648-330B-A392-480CC78710D6}"/>
              </a:ext>
            </a:extLst>
          </p:cNvPr>
          <p:cNvSpPr txBox="1"/>
          <p:nvPr/>
        </p:nvSpPr>
        <p:spPr>
          <a:xfrm>
            <a:off x="8523901" y="354366"/>
            <a:ext cx="2956060" cy="3959352"/>
          </a:xfrm>
          <a:prstGeom prst="rect">
            <a:avLst/>
          </a:prstGeom>
        </p:spPr>
        <p:txBody>
          <a:bodyPr vert="horz" lIns="91440" tIns="45720" rIns="91440" bIns="45720" rtlCol="0" anchor="ctr">
            <a:normAutofit/>
          </a:bodyPr>
          <a:lstStyle/>
          <a:p>
            <a:pPr marL="285750" indent="-228600">
              <a:lnSpc>
                <a:spcPct val="90000"/>
              </a:lnSpc>
              <a:spcAft>
                <a:spcPts val="600"/>
              </a:spcAft>
              <a:buClrTx/>
              <a:buFont typeface="Arial" panose="020B0604020202020204" pitchFamily="34" charset="0"/>
              <a:buChar char="•"/>
            </a:pPr>
            <a:r>
              <a:rPr lang="en-US" sz="2000" kern="1200" dirty="0">
                <a:solidFill>
                  <a:prstClr val="black"/>
                </a:solidFill>
                <a:latin typeface="Aptos" panose="02110004020202020204"/>
                <a:ea typeface="+mn-ea"/>
                <a:cs typeface="+mn-cs"/>
              </a:rPr>
              <a:t>Force-sensitive keyboards &amp; </a:t>
            </a:r>
            <a:r>
              <a:rPr lang="en-US" altLang="zh-CN" sz="2000" kern="1200" dirty="0">
                <a:solidFill>
                  <a:prstClr val="black"/>
                </a:solidFill>
                <a:latin typeface="Aptos" panose="02110004020202020204"/>
                <a:ea typeface="等线" panose="02010600030101010101" pitchFamily="2" charset="-122"/>
                <a:cs typeface="+mn-cs"/>
              </a:rPr>
              <a:t>different force levels by EMG</a:t>
            </a:r>
          </a:p>
          <a:p>
            <a:pPr marL="285750" indent="-228600">
              <a:lnSpc>
                <a:spcPct val="90000"/>
              </a:lnSpc>
              <a:spcAft>
                <a:spcPts val="600"/>
              </a:spcAft>
              <a:buClrTx/>
              <a:buFont typeface="Arial" panose="020B0604020202020204" pitchFamily="34" charset="0"/>
              <a:buChar char="•"/>
            </a:pPr>
            <a:endParaRPr lang="en-US" sz="2000" kern="1200" dirty="0">
              <a:solidFill>
                <a:prstClr val="black"/>
              </a:solidFill>
              <a:latin typeface="Aptos" panose="02110004020202020204"/>
              <a:ea typeface="+mn-ea"/>
              <a:cs typeface="+mn-cs"/>
            </a:endParaRPr>
          </a:p>
          <a:p>
            <a:pPr marL="285750" indent="-228600">
              <a:lnSpc>
                <a:spcPct val="90000"/>
              </a:lnSpc>
              <a:spcAft>
                <a:spcPts val="600"/>
              </a:spcAft>
              <a:buClrTx/>
              <a:buFont typeface="Arial" panose="020B0604020202020204" pitchFamily="34" charset="0"/>
              <a:buChar char="•"/>
            </a:pPr>
            <a:r>
              <a:rPr lang="en-US" sz="2000" kern="1200" dirty="0">
                <a:solidFill>
                  <a:prstClr val="black"/>
                </a:solidFill>
                <a:latin typeface="Aptos" panose="02110004020202020204"/>
                <a:ea typeface="+mn-ea"/>
                <a:cs typeface="+mn-cs"/>
              </a:rPr>
              <a:t>Response preparation based on prior stimuli</a:t>
            </a:r>
          </a:p>
        </p:txBody>
      </p:sp>
      <p:sp>
        <p:nvSpPr>
          <p:cNvPr id="20" name="TextBox 19">
            <a:extLst>
              <a:ext uri="{FF2B5EF4-FFF2-40B4-BE49-F238E27FC236}">
                <a16:creationId xmlns:a16="http://schemas.microsoft.com/office/drawing/2014/main" id="{F73CD7A6-9FA6-B165-6097-6D070008A53F}"/>
              </a:ext>
            </a:extLst>
          </p:cNvPr>
          <p:cNvSpPr txBox="1"/>
          <p:nvPr/>
        </p:nvSpPr>
        <p:spPr>
          <a:xfrm>
            <a:off x="6440318" y="148361"/>
            <a:ext cx="5319173" cy="830997"/>
          </a:xfrm>
          <a:prstGeom prst="rect">
            <a:avLst/>
          </a:prstGeom>
          <a:noFill/>
        </p:spPr>
        <p:txBody>
          <a:bodyPr wrap="square">
            <a:spAutoFit/>
          </a:bodyPr>
          <a:lstStyle/>
          <a:p>
            <a:pPr>
              <a:buClrTx/>
              <a:buFontTx/>
              <a:buNone/>
            </a:pPr>
            <a:r>
              <a:rPr lang="en-IE" sz="2400" b="1" kern="1200" dirty="0">
                <a:solidFill>
                  <a:prstClr val="black"/>
                </a:solidFill>
                <a:latin typeface="Aptos" panose="02110004020202020204"/>
                <a:ea typeface="+mn-ea"/>
                <a:cs typeface="+mn-cs"/>
              </a:rPr>
              <a:t>Possible experiment to explore </a:t>
            </a:r>
            <a:r>
              <a:rPr lang="en-US" sz="2400" b="1" kern="1200" dirty="0">
                <a:solidFill>
                  <a:prstClr val="black"/>
                </a:solidFill>
                <a:latin typeface="Aptos" panose="02110004020202020204"/>
                <a:ea typeface="+mn-ea"/>
                <a:cs typeface="+mn-cs"/>
              </a:rPr>
              <a:t>response preparation and RT?</a:t>
            </a:r>
            <a:r>
              <a:rPr lang="en-IE" sz="2400" b="1" kern="1200" dirty="0">
                <a:solidFill>
                  <a:prstClr val="black"/>
                </a:solidFill>
                <a:latin typeface="Aptos" panose="02110004020202020204"/>
                <a:ea typeface="+mn-ea"/>
                <a:cs typeface="+mn-cs"/>
              </a:rPr>
              <a:t> </a:t>
            </a:r>
          </a:p>
        </p:txBody>
      </p:sp>
    </p:spTree>
    <p:extLst>
      <p:ext uri="{BB962C8B-B14F-4D97-AF65-F5344CB8AC3E}">
        <p14:creationId xmlns:p14="http://schemas.microsoft.com/office/powerpoint/2010/main" val="57243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87;p9">
            <a:extLst>
              <a:ext uri="{FF2B5EF4-FFF2-40B4-BE49-F238E27FC236}">
                <a16:creationId xmlns:a16="http://schemas.microsoft.com/office/drawing/2014/main" id="{D0909FBE-12AD-4622-9144-A71FFE47336D}"/>
              </a:ext>
            </a:extLst>
          </p:cNvPr>
          <p:cNvSpPr/>
          <p:nvPr/>
        </p:nvSpPr>
        <p:spPr>
          <a:xfrm>
            <a:off x="840054" y="5157217"/>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 name="Google Shape;488;p9">
            <a:extLst>
              <a:ext uri="{FF2B5EF4-FFF2-40B4-BE49-F238E27FC236}">
                <a16:creationId xmlns:a16="http://schemas.microsoft.com/office/drawing/2014/main" id="{B428D4AA-4386-4A58-BE3C-1D4C79F6D983}"/>
              </a:ext>
            </a:extLst>
          </p:cNvPr>
          <p:cNvSpPr/>
          <p:nvPr/>
        </p:nvSpPr>
        <p:spPr>
          <a:xfrm rot="10800000">
            <a:off x="-22200" y="-5727017"/>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6" name="Google Shape;489;p9" descr="Hamburger Menu Icon with solid fill">
            <a:extLst>
              <a:ext uri="{FF2B5EF4-FFF2-40B4-BE49-F238E27FC236}">
                <a16:creationId xmlns:a16="http://schemas.microsoft.com/office/drawing/2014/main" id="{DCA1F50A-7D06-4E55-A89D-5E7A7D5859DF}"/>
              </a:ext>
            </a:extLst>
          </p:cNvPr>
          <p:cNvPicPr preferRelativeResize="0"/>
          <p:nvPr/>
        </p:nvPicPr>
        <p:blipFill rotWithShape="1">
          <a:blip r:embed="rId3">
            <a:alphaModFix/>
          </a:blip>
          <a:srcRect/>
          <a:stretch/>
        </p:blipFill>
        <p:spPr>
          <a:xfrm>
            <a:off x="324119" y="6133832"/>
            <a:ext cx="644604" cy="644604"/>
          </a:xfrm>
          <a:prstGeom prst="rect">
            <a:avLst/>
          </a:prstGeom>
          <a:noFill/>
          <a:ln>
            <a:noFill/>
          </a:ln>
        </p:spPr>
      </p:pic>
      <p:pic>
        <p:nvPicPr>
          <p:cNvPr id="7" name="Google Shape;490;p9" descr="Group brainstorm with solid fill">
            <a:extLst>
              <a:ext uri="{FF2B5EF4-FFF2-40B4-BE49-F238E27FC236}">
                <a16:creationId xmlns:a16="http://schemas.microsoft.com/office/drawing/2014/main" id="{62CDF204-397B-4CCA-A906-B977489F0C6E}"/>
              </a:ext>
            </a:extLst>
          </p:cNvPr>
          <p:cNvPicPr preferRelativeResize="0"/>
          <p:nvPr/>
        </p:nvPicPr>
        <p:blipFill rotWithShape="1">
          <a:blip r:embed="rId4">
            <a:alphaModFix/>
          </a:blip>
          <a:srcRect/>
          <a:stretch/>
        </p:blipFill>
        <p:spPr>
          <a:xfrm>
            <a:off x="234727" y="52682"/>
            <a:ext cx="828000" cy="828000"/>
          </a:xfrm>
          <a:prstGeom prst="rect">
            <a:avLst/>
          </a:prstGeom>
          <a:noFill/>
          <a:ln>
            <a:noFill/>
          </a:ln>
        </p:spPr>
      </p:pic>
      <p:pic>
        <p:nvPicPr>
          <p:cNvPr id="8" name="Google Shape;491;p9" descr="Open book outline">
            <a:extLst>
              <a:ext uri="{FF2B5EF4-FFF2-40B4-BE49-F238E27FC236}">
                <a16:creationId xmlns:a16="http://schemas.microsoft.com/office/drawing/2014/main" id="{05D8B2B9-3A1F-457A-8EC4-A5D9A88241DC}"/>
              </a:ext>
            </a:extLst>
          </p:cNvPr>
          <p:cNvPicPr preferRelativeResize="0"/>
          <p:nvPr/>
        </p:nvPicPr>
        <p:blipFill rotWithShape="1">
          <a:blip r:embed="rId5">
            <a:alphaModFix/>
          </a:blip>
          <a:srcRect/>
          <a:stretch/>
        </p:blipFill>
        <p:spPr>
          <a:xfrm>
            <a:off x="272665" y="1001916"/>
            <a:ext cx="741323" cy="741323"/>
          </a:xfrm>
          <a:prstGeom prst="rect">
            <a:avLst/>
          </a:prstGeom>
          <a:noFill/>
          <a:ln>
            <a:noFill/>
          </a:ln>
        </p:spPr>
      </p:pic>
      <p:pic>
        <p:nvPicPr>
          <p:cNvPr id="9" name="Google Shape;492;p9" descr="Bullseye with solid fill">
            <a:extLst>
              <a:ext uri="{FF2B5EF4-FFF2-40B4-BE49-F238E27FC236}">
                <a16:creationId xmlns:a16="http://schemas.microsoft.com/office/drawing/2014/main" id="{B4159CB5-4A54-4EEF-8246-076A35CEA111}"/>
              </a:ext>
            </a:extLst>
          </p:cNvPr>
          <p:cNvPicPr preferRelativeResize="0"/>
          <p:nvPr/>
        </p:nvPicPr>
        <p:blipFill rotWithShape="1">
          <a:blip r:embed="rId6">
            <a:alphaModFix/>
          </a:blip>
          <a:srcRect/>
          <a:stretch/>
        </p:blipFill>
        <p:spPr>
          <a:xfrm>
            <a:off x="272665" y="1859039"/>
            <a:ext cx="747513" cy="747513"/>
          </a:xfrm>
          <a:prstGeom prst="rect">
            <a:avLst/>
          </a:prstGeom>
          <a:noFill/>
          <a:ln>
            <a:noFill/>
          </a:ln>
        </p:spPr>
      </p:pic>
      <p:pic>
        <p:nvPicPr>
          <p:cNvPr id="10" name="Google Shape;493;p9" descr="Lights On with solid fill">
            <a:extLst>
              <a:ext uri="{FF2B5EF4-FFF2-40B4-BE49-F238E27FC236}">
                <a16:creationId xmlns:a16="http://schemas.microsoft.com/office/drawing/2014/main" id="{A864BB52-E454-40A9-955D-B172917544E3}"/>
              </a:ext>
            </a:extLst>
          </p:cNvPr>
          <p:cNvPicPr preferRelativeResize="0"/>
          <p:nvPr/>
        </p:nvPicPr>
        <p:blipFill rotWithShape="1">
          <a:blip r:embed="rId7">
            <a:alphaModFix/>
          </a:blip>
          <a:srcRect/>
          <a:stretch/>
        </p:blipFill>
        <p:spPr>
          <a:xfrm>
            <a:off x="266159" y="2728776"/>
            <a:ext cx="725352" cy="725352"/>
          </a:xfrm>
          <a:prstGeom prst="rect">
            <a:avLst/>
          </a:prstGeom>
          <a:noFill/>
          <a:ln>
            <a:noFill/>
          </a:ln>
        </p:spPr>
      </p:pic>
      <p:pic>
        <p:nvPicPr>
          <p:cNvPr id="11" name="Google Shape;494;p9" descr="Contract with solid fill">
            <a:extLst>
              <a:ext uri="{FF2B5EF4-FFF2-40B4-BE49-F238E27FC236}">
                <a16:creationId xmlns:a16="http://schemas.microsoft.com/office/drawing/2014/main" id="{3E5B4C99-DDEB-4820-A352-CD6CB9A9E794}"/>
              </a:ext>
            </a:extLst>
          </p:cNvPr>
          <p:cNvPicPr preferRelativeResize="0"/>
          <p:nvPr/>
        </p:nvPicPr>
        <p:blipFill rotWithShape="1">
          <a:blip r:embed="rId8">
            <a:alphaModFix/>
          </a:blip>
          <a:srcRect/>
          <a:stretch/>
        </p:blipFill>
        <p:spPr>
          <a:xfrm>
            <a:off x="292930" y="3574144"/>
            <a:ext cx="690957" cy="690957"/>
          </a:xfrm>
          <a:prstGeom prst="rect">
            <a:avLst/>
          </a:prstGeom>
          <a:noFill/>
          <a:ln>
            <a:noFill/>
          </a:ln>
        </p:spPr>
      </p:pic>
      <p:pic>
        <p:nvPicPr>
          <p:cNvPr id="12" name="Google Shape;495;p9" descr="Court with solid fill">
            <a:extLst>
              <a:ext uri="{FF2B5EF4-FFF2-40B4-BE49-F238E27FC236}">
                <a16:creationId xmlns:a16="http://schemas.microsoft.com/office/drawing/2014/main" id="{E10A3CD4-735D-4AB9-9692-114B5A2E295F}"/>
              </a:ext>
            </a:extLst>
          </p:cNvPr>
          <p:cNvPicPr preferRelativeResize="0"/>
          <p:nvPr/>
        </p:nvPicPr>
        <p:blipFill rotWithShape="1">
          <a:blip r:embed="rId9">
            <a:alphaModFix/>
          </a:blip>
          <a:srcRect/>
          <a:stretch/>
        </p:blipFill>
        <p:spPr>
          <a:xfrm>
            <a:off x="292930" y="4385907"/>
            <a:ext cx="731611" cy="731611"/>
          </a:xfrm>
          <a:prstGeom prst="rect">
            <a:avLst/>
          </a:prstGeom>
          <a:noFill/>
          <a:ln>
            <a:noFill/>
          </a:ln>
        </p:spPr>
      </p:pic>
      <p:pic>
        <p:nvPicPr>
          <p:cNvPr id="13" name="Google Shape;496;p9" descr="Presentation with bar chart with solid fill">
            <a:extLst>
              <a:ext uri="{FF2B5EF4-FFF2-40B4-BE49-F238E27FC236}">
                <a16:creationId xmlns:a16="http://schemas.microsoft.com/office/drawing/2014/main" id="{CBBEE375-6839-414B-980A-84E1A2205EA5}"/>
              </a:ext>
            </a:extLst>
          </p:cNvPr>
          <p:cNvPicPr preferRelativeResize="0"/>
          <p:nvPr/>
        </p:nvPicPr>
        <p:blipFill rotWithShape="1">
          <a:blip r:embed="rId10">
            <a:alphaModFix/>
          </a:blip>
          <a:srcRect/>
          <a:stretch/>
        </p:blipFill>
        <p:spPr>
          <a:xfrm>
            <a:off x="877299" y="5237534"/>
            <a:ext cx="753509" cy="753509"/>
          </a:xfrm>
          <a:prstGeom prst="rect">
            <a:avLst/>
          </a:prstGeom>
          <a:noFill/>
          <a:ln>
            <a:noFill/>
          </a:ln>
        </p:spPr>
      </p:pic>
      <p:sp>
        <p:nvSpPr>
          <p:cNvPr id="15" name="Title 1">
            <a:extLst>
              <a:ext uri="{FF2B5EF4-FFF2-40B4-BE49-F238E27FC236}">
                <a16:creationId xmlns:a16="http://schemas.microsoft.com/office/drawing/2014/main" id="{DF320793-342C-C868-265E-92B4E6C8E586}"/>
              </a:ext>
            </a:extLst>
          </p:cNvPr>
          <p:cNvSpPr>
            <a:spLocks noGrp="1"/>
          </p:cNvSpPr>
          <p:nvPr>
            <p:ph type="title"/>
          </p:nvPr>
        </p:nvSpPr>
        <p:spPr>
          <a:xfrm>
            <a:off x="1672582" y="613387"/>
            <a:ext cx="4968312" cy="1708242"/>
          </a:xfrm>
        </p:spPr>
        <p:txBody>
          <a:bodyPr anchor="ctr">
            <a:normAutofit/>
          </a:bodyPr>
          <a:lstStyle/>
          <a:p>
            <a:r>
              <a:rPr lang="en-IE" sz="3100" dirty="0">
                <a:solidFill>
                  <a:schemeClr val="bg2">
                    <a:lumMod val="10000"/>
                  </a:schemeClr>
                </a:solidFill>
              </a:rPr>
              <a:t>Possible experiment that separate perceptual DM and motor?</a:t>
            </a:r>
          </a:p>
        </p:txBody>
      </p:sp>
      <p:sp>
        <p:nvSpPr>
          <p:cNvPr id="16" name="Content Placeholder 2">
            <a:extLst>
              <a:ext uri="{FF2B5EF4-FFF2-40B4-BE49-F238E27FC236}">
                <a16:creationId xmlns:a16="http://schemas.microsoft.com/office/drawing/2014/main" id="{A6F54661-D929-714B-552A-28B9491BC4D8}"/>
              </a:ext>
            </a:extLst>
          </p:cNvPr>
          <p:cNvSpPr txBox="1">
            <a:spLocks/>
          </p:cNvSpPr>
          <p:nvPr/>
        </p:nvSpPr>
        <p:spPr>
          <a:xfrm>
            <a:off x="1785268" y="2215383"/>
            <a:ext cx="5046426" cy="376983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0040" algn="l" rtl="0">
              <a:lnSpc>
                <a:spcPct val="100000"/>
              </a:lnSpc>
              <a:spcBef>
                <a:spcPts val="360"/>
              </a:spcBef>
              <a:spcAft>
                <a:spcPts val="0"/>
              </a:spcAft>
              <a:buClr>
                <a:schemeClr val="lt1"/>
              </a:buClr>
              <a:buSzPts val="1440"/>
              <a:buFont typeface="Noto Sans Symbols"/>
              <a:buChar char="▶"/>
              <a:defRPr sz="2000" b="0" i="0" u="none" strike="noStrike" cap="none">
                <a:solidFill>
                  <a:srgbClr val="B5B5B5"/>
                </a:solidFill>
                <a:latin typeface="Century Gothic"/>
                <a:ea typeface="Century Gothic"/>
                <a:cs typeface="Century Gothic"/>
                <a:sym typeface="Century Gothic"/>
              </a:defRPr>
            </a:lvl1pPr>
            <a:lvl2pPr marL="914400" marR="0" lvl="1" indent="-320040" algn="l" rtl="0">
              <a:lnSpc>
                <a:spcPct val="100000"/>
              </a:lnSpc>
              <a:spcBef>
                <a:spcPts val="600"/>
              </a:spcBef>
              <a:spcAft>
                <a:spcPts val="0"/>
              </a:spcAft>
              <a:buClr>
                <a:schemeClr val="lt1"/>
              </a:buClr>
              <a:buSzPts val="1440"/>
              <a:buFont typeface="Noto Sans Symbols"/>
              <a:buChar char="▶"/>
              <a:defRPr sz="1800" b="0" i="0" u="none" strike="noStrike" cap="none">
                <a:solidFill>
                  <a:srgbClr val="B5B5B5"/>
                </a:solidFill>
                <a:latin typeface="Century Gothic"/>
                <a:ea typeface="Century Gothic"/>
                <a:cs typeface="Century Gothic"/>
                <a:sym typeface="Century Gothic"/>
              </a:defRPr>
            </a:lvl2pPr>
            <a:lvl3pPr marL="1371600" marR="0" lvl="2" indent="-320039" algn="l" rtl="0">
              <a:lnSpc>
                <a:spcPct val="100000"/>
              </a:lnSpc>
              <a:spcBef>
                <a:spcPts val="600"/>
              </a:spcBef>
              <a:spcAft>
                <a:spcPts val="0"/>
              </a:spcAft>
              <a:buClr>
                <a:schemeClr val="lt1"/>
              </a:buClr>
              <a:buSzPts val="1440"/>
              <a:buFont typeface="Noto Sans Symbols"/>
              <a:buChar char="▶"/>
              <a:defRPr sz="1600" b="0" i="0" u="none" strike="noStrike" cap="none">
                <a:solidFill>
                  <a:srgbClr val="B5B5B5"/>
                </a:solidFill>
                <a:latin typeface="Century Gothic"/>
                <a:ea typeface="Century Gothic"/>
                <a:cs typeface="Century Gothic"/>
                <a:sym typeface="Century Gothic"/>
              </a:defRPr>
            </a:lvl3pPr>
            <a:lvl4pPr marL="1828800" marR="0" lvl="3" indent="-320039" algn="l" rtl="0">
              <a:lnSpc>
                <a:spcPct val="100000"/>
              </a:lnSpc>
              <a:spcBef>
                <a:spcPts val="600"/>
              </a:spcBef>
              <a:spcAft>
                <a:spcPts val="0"/>
              </a:spcAft>
              <a:buClr>
                <a:schemeClr val="lt1"/>
              </a:buClr>
              <a:buSzPts val="1440"/>
              <a:buFont typeface="Noto Sans Symbols"/>
              <a:buChar char="▶"/>
              <a:defRPr sz="1400" b="0" i="0" u="none" strike="noStrike" cap="none">
                <a:solidFill>
                  <a:srgbClr val="B5B5B5"/>
                </a:solidFill>
                <a:latin typeface="Century Gothic"/>
                <a:ea typeface="Century Gothic"/>
                <a:cs typeface="Century Gothic"/>
                <a:sym typeface="Century Gothic"/>
              </a:defRPr>
            </a:lvl4pPr>
            <a:lvl5pPr marL="2286000" marR="0" lvl="4" indent="-320039" algn="l" rtl="0">
              <a:lnSpc>
                <a:spcPct val="100000"/>
              </a:lnSpc>
              <a:spcBef>
                <a:spcPts val="600"/>
              </a:spcBef>
              <a:spcAft>
                <a:spcPts val="0"/>
              </a:spcAft>
              <a:buClr>
                <a:schemeClr val="lt1"/>
              </a:buClr>
              <a:buSzPts val="1440"/>
              <a:buFont typeface="Noto Sans Symbols"/>
              <a:buChar char="▶"/>
              <a:defRPr sz="1400" b="0" i="0" u="none" strike="noStrike" cap="none">
                <a:solidFill>
                  <a:srgbClr val="B5B5B5"/>
                </a:solidFill>
                <a:latin typeface="Century Gothic"/>
                <a:ea typeface="Century Gothic"/>
                <a:cs typeface="Century Gothic"/>
                <a:sym typeface="Century Gothic"/>
              </a:defRPr>
            </a:lvl5pPr>
            <a:lvl6pPr marL="2743200" marR="0" lvl="5" indent="-320039" algn="l" rtl="0">
              <a:lnSpc>
                <a:spcPct val="100000"/>
              </a:lnSpc>
              <a:spcBef>
                <a:spcPts val="600"/>
              </a:spcBef>
              <a:spcAft>
                <a:spcPts val="0"/>
              </a:spcAft>
              <a:buClr>
                <a:schemeClr val="lt1"/>
              </a:buClr>
              <a:buSzPts val="1440"/>
              <a:buFont typeface="Noto Sans Symbols"/>
              <a:buChar char="▶"/>
              <a:defRPr sz="1400" b="0" i="0" u="none" strike="noStrike" cap="none">
                <a:solidFill>
                  <a:srgbClr val="B5B5B5"/>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lt1"/>
              </a:buClr>
              <a:buSzPts val="1440"/>
              <a:buFont typeface="Noto Sans Symbols"/>
              <a:buChar char="▶"/>
              <a:defRPr sz="1400" b="0" i="0" u="none" strike="noStrike" cap="none">
                <a:solidFill>
                  <a:srgbClr val="B5B5B5"/>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lt1"/>
              </a:buClr>
              <a:buSzPts val="1440"/>
              <a:buFont typeface="Noto Sans Symbols"/>
              <a:buChar char="▶"/>
              <a:defRPr sz="1400" b="0" i="0" u="none" strike="noStrike" cap="none">
                <a:solidFill>
                  <a:srgbClr val="B5B5B5"/>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lt1"/>
              </a:buClr>
              <a:buSzPts val="1440"/>
              <a:buFont typeface="Noto Sans Symbols"/>
              <a:buChar char="▶"/>
              <a:defRPr sz="1400" b="0" i="0" u="none" strike="noStrike" cap="none">
                <a:solidFill>
                  <a:srgbClr val="B5B5B5"/>
                </a:solidFill>
                <a:latin typeface="Century Gothic"/>
                <a:ea typeface="Century Gothic"/>
                <a:cs typeface="Century Gothic"/>
                <a:sym typeface="Century Gothic"/>
              </a:defRPr>
            </a:lvl9pPr>
          </a:lstStyle>
          <a:p>
            <a:endParaRPr lang="en-US" dirty="0">
              <a:solidFill>
                <a:schemeClr val="bg2">
                  <a:lumMod val="10000"/>
                </a:schemeClr>
              </a:solidFill>
              <a:latin typeface="Arial" panose="020B0604020202020204" pitchFamily="34" charset="0"/>
            </a:endParaRPr>
          </a:p>
          <a:p>
            <a:r>
              <a:rPr lang="en-US" dirty="0">
                <a:solidFill>
                  <a:schemeClr val="bg2">
                    <a:lumMod val="10000"/>
                  </a:schemeClr>
                </a:solidFill>
                <a:latin typeface="Arial" panose="020B0604020202020204" pitchFamily="34" charset="0"/>
              </a:rPr>
              <a:t>face- house detection then delay</a:t>
            </a:r>
          </a:p>
          <a:p>
            <a:endParaRPr lang="en-US" dirty="0">
              <a:solidFill>
                <a:schemeClr val="bg2">
                  <a:lumMod val="10000"/>
                </a:schemeClr>
              </a:solidFill>
              <a:latin typeface="Arial" panose="020B0604020202020204" pitchFamily="34" charset="0"/>
            </a:endParaRPr>
          </a:p>
          <a:p>
            <a:r>
              <a:rPr lang="en-US" dirty="0">
                <a:solidFill>
                  <a:schemeClr val="bg2">
                    <a:lumMod val="10000"/>
                  </a:schemeClr>
                </a:solidFill>
                <a:latin typeface="Arial" panose="020B0604020202020204" pitchFamily="34" charset="0"/>
              </a:rPr>
              <a:t>sensorimotor areas do not accumulate sensory evidence </a:t>
            </a:r>
          </a:p>
          <a:p>
            <a:pPr marL="0" indent="0">
              <a:buFont typeface="Noto Sans Symbols"/>
              <a:buNone/>
            </a:pPr>
            <a:endParaRPr lang="en-US" dirty="0">
              <a:solidFill>
                <a:schemeClr val="bg2">
                  <a:lumMod val="10000"/>
                </a:schemeClr>
              </a:solidFill>
              <a:latin typeface="Arial" panose="020B0604020202020204" pitchFamily="34" charset="0"/>
            </a:endParaRPr>
          </a:p>
          <a:p>
            <a:r>
              <a:rPr lang="en-US" dirty="0">
                <a:solidFill>
                  <a:schemeClr val="bg2">
                    <a:lumMod val="10000"/>
                  </a:schemeClr>
                </a:solidFill>
                <a:latin typeface="Arial" panose="020B0604020202020204" pitchFamily="34" charset="0"/>
              </a:rPr>
              <a:t>IFS for perceptual decisions (accumulate sensory evidence )</a:t>
            </a:r>
          </a:p>
          <a:p>
            <a:endParaRPr lang="en-US" dirty="0">
              <a:solidFill>
                <a:schemeClr val="bg2">
                  <a:lumMod val="10000"/>
                </a:schemeClr>
              </a:solidFill>
              <a:latin typeface="Arial" panose="020B0604020202020204" pitchFamily="34" charset="0"/>
            </a:endParaRPr>
          </a:p>
          <a:p>
            <a:r>
              <a:rPr lang="en-US" dirty="0">
                <a:solidFill>
                  <a:schemeClr val="bg2">
                    <a:lumMod val="10000"/>
                  </a:schemeClr>
                </a:solidFill>
                <a:latin typeface="Arial" panose="020B0604020202020204" pitchFamily="34" charset="0"/>
              </a:rPr>
              <a:t>LIP for motor decision</a:t>
            </a:r>
          </a:p>
        </p:txBody>
      </p:sp>
      <p:pic>
        <p:nvPicPr>
          <p:cNvPr id="17" name="Picture 2" descr="图1。">
            <a:extLst>
              <a:ext uri="{FF2B5EF4-FFF2-40B4-BE49-F238E27FC236}">
                <a16:creationId xmlns:a16="http://schemas.microsoft.com/office/drawing/2014/main" id="{7D52E6CD-FF31-70BE-1A61-9812FCEEAAE7}"/>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7022494" y="737487"/>
            <a:ext cx="5126107" cy="538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9"/>
          <p:cNvSpPr/>
          <p:nvPr/>
        </p:nvSpPr>
        <p:spPr>
          <a:xfrm>
            <a:off x="847325" y="6008159"/>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33" name="Google Shape;533;p19"/>
          <p:cNvSpPr/>
          <p:nvPr/>
        </p:nvSpPr>
        <p:spPr>
          <a:xfrm rot="10800000">
            <a:off x="-24073" y="-486487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534" name="Google Shape;534;p19" descr="Group brainstorm with solid fill"/>
          <p:cNvPicPr preferRelativeResize="0"/>
          <p:nvPr/>
        </p:nvPicPr>
        <p:blipFill rotWithShape="1">
          <a:blip r:embed="rId3">
            <a:alphaModFix/>
          </a:blip>
          <a:srcRect/>
          <a:stretch/>
        </p:blipFill>
        <p:spPr>
          <a:xfrm>
            <a:off x="220642" y="65917"/>
            <a:ext cx="828000" cy="828000"/>
          </a:xfrm>
          <a:prstGeom prst="rect">
            <a:avLst/>
          </a:prstGeom>
          <a:noFill/>
          <a:ln>
            <a:noFill/>
          </a:ln>
        </p:spPr>
      </p:pic>
      <p:pic>
        <p:nvPicPr>
          <p:cNvPr id="535" name="Google Shape;535;p19" descr="Open book outline"/>
          <p:cNvPicPr preferRelativeResize="0"/>
          <p:nvPr/>
        </p:nvPicPr>
        <p:blipFill rotWithShape="1">
          <a:blip r:embed="rId4">
            <a:alphaModFix/>
          </a:blip>
          <a:srcRect/>
          <a:stretch/>
        </p:blipFill>
        <p:spPr>
          <a:xfrm>
            <a:off x="257109" y="1012042"/>
            <a:ext cx="741323" cy="741323"/>
          </a:xfrm>
          <a:prstGeom prst="rect">
            <a:avLst/>
          </a:prstGeom>
          <a:noFill/>
          <a:ln>
            <a:noFill/>
          </a:ln>
        </p:spPr>
      </p:pic>
      <p:pic>
        <p:nvPicPr>
          <p:cNvPr id="536" name="Google Shape;536;p19" descr="Bullseye with solid fill"/>
          <p:cNvPicPr preferRelativeResize="0"/>
          <p:nvPr/>
        </p:nvPicPr>
        <p:blipFill rotWithShape="1">
          <a:blip r:embed="rId5">
            <a:alphaModFix/>
          </a:blip>
          <a:srcRect/>
          <a:stretch/>
        </p:blipFill>
        <p:spPr>
          <a:xfrm>
            <a:off x="301129" y="1845063"/>
            <a:ext cx="747513" cy="747513"/>
          </a:xfrm>
          <a:prstGeom prst="rect">
            <a:avLst/>
          </a:prstGeom>
          <a:noFill/>
          <a:ln>
            <a:noFill/>
          </a:ln>
        </p:spPr>
      </p:pic>
      <p:pic>
        <p:nvPicPr>
          <p:cNvPr id="537" name="Google Shape;537;p19" descr="Lights On with solid fill"/>
          <p:cNvPicPr preferRelativeResize="0"/>
          <p:nvPr/>
        </p:nvPicPr>
        <p:blipFill rotWithShape="1">
          <a:blip r:embed="rId6">
            <a:alphaModFix/>
          </a:blip>
          <a:srcRect/>
          <a:stretch/>
        </p:blipFill>
        <p:spPr>
          <a:xfrm>
            <a:off x="323290" y="2736894"/>
            <a:ext cx="725352" cy="725352"/>
          </a:xfrm>
          <a:prstGeom prst="rect">
            <a:avLst/>
          </a:prstGeom>
          <a:noFill/>
          <a:ln>
            <a:noFill/>
          </a:ln>
        </p:spPr>
      </p:pic>
      <p:pic>
        <p:nvPicPr>
          <p:cNvPr id="538" name="Google Shape;538;p19" descr="Contract with solid fill"/>
          <p:cNvPicPr preferRelativeResize="0"/>
          <p:nvPr/>
        </p:nvPicPr>
        <p:blipFill rotWithShape="1">
          <a:blip r:embed="rId7">
            <a:alphaModFix/>
          </a:blip>
          <a:srcRect/>
          <a:stretch/>
        </p:blipFill>
        <p:spPr>
          <a:xfrm>
            <a:off x="307475" y="3571041"/>
            <a:ext cx="690957" cy="690957"/>
          </a:xfrm>
          <a:prstGeom prst="rect">
            <a:avLst/>
          </a:prstGeom>
          <a:noFill/>
          <a:ln>
            <a:noFill/>
          </a:ln>
        </p:spPr>
      </p:pic>
      <p:pic>
        <p:nvPicPr>
          <p:cNvPr id="539" name="Google Shape;539;p19" descr="Court with solid fill"/>
          <p:cNvPicPr preferRelativeResize="0"/>
          <p:nvPr/>
        </p:nvPicPr>
        <p:blipFill rotWithShape="1">
          <a:blip r:embed="rId8">
            <a:alphaModFix/>
          </a:blip>
          <a:srcRect/>
          <a:stretch/>
        </p:blipFill>
        <p:spPr>
          <a:xfrm>
            <a:off x="287147" y="4390976"/>
            <a:ext cx="731611" cy="731611"/>
          </a:xfrm>
          <a:prstGeom prst="rect">
            <a:avLst/>
          </a:prstGeom>
          <a:noFill/>
          <a:ln>
            <a:noFill/>
          </a:ln>
        </p:spPr>
      </p:pic>
      <p:pic>
        <p:nvPicPr>
          <p:cNvPr id="540" name="Google Shape;540;p19" descr="Hamburger Menu Icon with solid fill"/>
          <p:cNvPicPr preferRelativeResize="0"/>
          <p:nvPr/>
        </p:nvPicPr>
        <p:blipFill rotWithShape="1">
          <a:blip r:embed="rId9">
            <a:alphaModFix/>
          </a:blip>
          <a:srcRect/>
          <a:stretch/>
        </p:blipFill>
        <p:spPr>
          <a:xfrm>
            <a:off x="939023" y="6099857"/>
            <a:ext cx="644604" cy="644604"/>
          </a:xfrm>
          <a:prstGeom prst="rect">
            <a:avLst/>
          </a:prstGeom>
          <a:noFill/>
          <a:ln>
            <a:noFill/>
          </a:ln>
        </p:spPr>
      </p:pic>
      <p:pic>
        <p:nvPicPr>
          <p:cNvPr id="541" name="Google Shape;541;p19" descr="Presentation with bar chart with solid fill"/>
          <p:cNvPicPr preferRelativeResize="0"/>
          <p:nvPr/>
        </p:nvPicPr>
        <p:blipFill rotWithShape="1">
          <a:blip r:embed="rId10">
            <a:alphaModFix/>
          </a:blip>
          <a:srcRect/>
          <a:stretch/>
        </p:blipFill>
        <p:spPr>
          <a:xfrm>
            <a:off x="276197" y="5216258"/>
            <a:ext cx="753509" cy="753509"/>
          </a:xfrm>
          <a:prstGeom prst="rect">
            <a:avLst/>
          </a:prstGeom>
          <a:noFill/>
          <a:ln>
            <a:noFill/>
          </a:ln>
        </p:spPr>
      </p:pic>
      <p:pic>
        <p:nvPicPr>
          <p:cNvPr id="5" name="图片 4">
            <a:extLst>
              <a:ext uri="{FF2B5EF4-FFF2-40B4-BE49-F238E27FC236}">
                <a16:creationId xmlns:a16="http://schemas.microsoft.com/office/drawing/2014/main" id="{017F9597-C4EF-153A-5B6B-C5EF2E2C68E7}"/>
              </a:ext>
            </a:extLst>
          </p:cNvPr>
          <p:cNvPicPr>
            <a:picLocks noChangeAspect="1"/>
          </p:cNvPicPr>
          <p:nvPr/>
        </p:nvPicPr>
        <p:blipFill>
          <a:blip r:embed="rId11"/>
          <a:stretch>
            <a:fillRect/>
          </a:stretch>
        </p:blipFill>
        <p:spPr>
          <a:xfrm>
            <a:off x="8277037" y="4089842"/>
            <a:ext cx="3914963" cy="2746317"/>
          </a:xfrm>
          <a:prstGeom prst="rect">
            <a:avLst/>
          </a:prstGeom>
        </p:spPr>
      </p:pic>
      <p:pic>
        <p:nvPicPr>
          <p:cNvPr id="3" name="Picture 2">
            <a:extLst>
              <a:ext uri="{FF2B5EF4-FFF2-40B4-BE49-F238E27FC236}">
                <a16:creationId xmlns:a16="http://schemas.microsoft.com/office/drawing/2014/main" id="{8ACDF16E-F546-1FFF-1C77-6ECF77F400CE}"/>
              </a:ext>
            </a:extLst>
          </p:cNvPr>
          <p:cNvPicPr>
            <a:picLocks noChangeAspect="1"/>
          </p:cNvPicPr>
          <p:nvPr/>
        </p:nvPicPr>
        <p:blipFill>
          <a:blip r:embed="rId12"/>
          <a:stretch>
            <a:fillRect/>
          </a:stretch>
        </p:blipFill>
        <p:spPr>
          <a:xfrm>
            <a:off x="1309653" y="1268069"/>
            <a:ext cx="10516511" cy="4249280"/>
          </a:xfrm>
          <a:prstGeom prst="rect">
            <a:avLst/>
          </a:prstGeom>
        </p:spPr>
      </p:pic>
      <p:sp>
        <p:nvSpPr>
          <p:cNvPr id="6" name="Title 1">
            <a:extLst>
              <a:ext uri="{FF2B5EF4-FFF2-40B4-BE49-F238E27FC236}">
                <a16:creationId xmlns:a16="http://schemas.microsoft.com/office/drawing/2014/main" id="{459751AF-1277-708D-73D2-F17040E94D5A}"/>
              </a:ext>
            </a:extLst>
          </p:cNvPr>
          <p:cNvSpPr txBox="1">
            <a:spLocks/>
          </p:cNvSpPr>
          <p:nvPr/>
        </p:nvSpPr>
        <p:spPr>
          <a:xfrm>
            <a:off x="1419291" y="150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5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Ref</a:t>
            </a:r>
            <a:r>
              <a:rPr kumimoji="0" lang="en-US" altLang="zh-CN" sz="5400" b="0" i="0" u="none" strike="noStrike" kern="1200" cap="none" spc="0" normalizeH="0" baseline="0" noProof="0" dirty="0" err="1">
                <a:ln>
                  <a:noFill/>
                </a:ln>
                <a:solidFill>
                  <a:sysClr val="windowText" lastClr="000000"/>
                </a:solidFill>
                <a:effectLst/>
                <a:uLnTx/>
                <a:uFillTx/>
                <a:latin typeface="Aptos Display" panose="02110004020202020204"/>
                <a:ea typeface="等线 Light" panose="02010600030101010101" pitchFamily="2" charset="-122"/>
                <a:cs typeface="+mj-cs"/>
              </a:rPr>
              <a:t>erence</a:t>
            </a:r>
            <a:endParaRPr kumimoji="0" lang="en-IE" sz="5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Tree>
    <p:extLst>
      <p:ext uri="{BB962C8B-B14F-4D97-AF65-F5344CB8AC3E}">
        <p14:creationId xmlns:p14="http://schemas.microsoft.com/office/powerpoint/2010/main" val="301335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 descr="Nails with solid fill">
            <a:hlinkClick r:id="rId3" action="ppaction://hlinksldjump"/>
          </p:cNvPr>
          <p:cNvPicPr preferRelativeResize="0"/>
          <p:nvPr/>
        </p:nvPicPr>
        <p:blipFill rotWithShape="1">
          <a:blip r:embed="rId4">
            <a:alphaModFix/>
          </a:blip>
          <a:srcRect/>
          <a:stretch/>
        </p:blipFill>
        <p:spPr>
          <a:xfrm>
            <a:off x="319474" y="-665030"/>
            <a:ext cx="644604" cy="644604"/>
          </a:xfrm>
          <a:prstGeom prst="rect">
            <a:avLst/>
          </a:prstGeom>
          <a:noFill/>
          <a:ln>
            <a:noFill/>
          </a:ln>
        </p:spPr>
      </p:pic>
      <p:sp>
        <p:nvSpPr>
          <p:cNvPr id="165" name="Google Shape;165;p2"/>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66" name="Google Shape;166;p2"/>
          <p:cNvSpPr/>
          <p:nvPr/>
        </p:nvSpPr>
        <p:spPr>
          <a:xfrm rot="10800000">
            <a:off x="-7186" y="-10806678"/>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167" name="Google Shape;167;p2" descr="Hamburger Menu Icon with solid fill">
            <a:hlinkClick r:id="rId5" action="ppaction://hlinksldjump"/>
          </p:cNvPr>
          <p:cNvPicPr preferRelativeResize="0"/>
          <p:nvPr/>
        </p:nvPicPr>
        <p:blipFill rotWithShape="1">
          <a:blip r:embed="rId6">
            <a:alphaModFix/>
          </a:blip>
          <a:srcRect/>
          <a:stretch/>
        </p:blipFill>
        <p:spPr>
          <a:xfrm>
            <a:off x="307482" y="6111244"/>
            <a:ext cx="644604" cy="644604"/>
          </a:xfrm>
          <a:prstGeom prst="rect">
            <a:avLst/>
          </a:prstGeom>
          <a:noFill/>
          <a:ln>
            <a:noFill/>
          </a:ln>
        </p:spPr>
      </p:pic>
      <p:pic>
        <p:nvPicPr>
          <p:cNvPr id="168" name="Google Shape;168;p2" descr="Group brainstorm with solid fill"/>
          <p:cNvPicPr preferRelativeResize="0"/>
          <p:nvPr/>
        </p:nvPicPr>
        <p:blipFill rotWithShape="1">
          <a:blip r:embed="rId7">
            <a:alphaModFix/>
          </a:blip>
          <a:srcRect/>
          <a:stretch/>
        </p:blipFill>
        <p:spPr>
          <a:xfrm>
            <a:off x="870944" y="3035"/>
            <a:ext cx="828000" cy="828000"/>
          </a:xfrm>
          <a:prstGeom prst="rect">
            <a:avLst/>
          </a:prstGeom>
          <a:noFill/>
          <a:ln>
            <a:noFill/>
          </a:ln>
        </p:spPr>
      </p:pic>
      <p:pic>
        <p:nvPicPr>
          <p:cNvPr id="169" name="Google Shape;169;p2" descr="Open book outline"/>
          <p:cNvPicPr preferRelativeResize="0"/>
          <p:nvPr/>
        </p:nvPicPr>
        <p:blipFill rotWithShape="1">
          <a:blip r:embed="rId8">
            <a:alphaModFix/>
          </a:blip>
          <a:srcRect/>
          <a:stretch/>
        </p:blipFill>
        <p:spPr>
          <a:xfrm>
            <a:off x="263980" y="958143"/>
            <a:ext cx="741323" cy="741323"/>
          </a:xfrm>
          <a:prstGeom prst="rect">
            <a:avLst/>
          </a:prstGeom>
          <a:noFill/>
          <a:ln>
            <a:noFill/>
          </a:ln>
        </p:spPr>
      </p:pic>
      <p:pic>
        <p:nvPicPr>
          <p:cNvPr id="170" name="Google Shape;170;p2" descr="Bullseye with solid fill"/>
          <p:cNvPicPr preferRelativeResize="0"/>
          <p:nvPr/>
        </p:nvPicPr>
        <p:blipFill rotWithShape="1">
          <a:blip r:embed="rId9">
            <a:alphaModFix/>
          </a:blip>
          <a:srcRect/>
          <a:stretch/>
        </p:blipFill>
        <p:spPr>
          <a:xfrm>
            <a:off x="263980" y="1826574"/>
            <a:ext cx="747513" cy="747513"/>
          </a:xfrm>
          <a:prstGeom prst="rect">
            <a:avLst/>
          </a:prstGeom>
          <a:noFill/>
          <a:ln>
            <a:noFill/>
          </a:ln>
        </p:spPr>
      </p:pic>
      <p:pic>
        <p:nvPicPr>
          <p:cNvPr id="171" name="Google Shape;171;p2" descr="Lights On with solid fill"/>
          <p:cNvPicPr preferRelativeResize="0"/>
          <p:nvPr/>
        </p:nvPicPr>
        <p:blipFill rotWithShape="1">
          <a:blip r:embed="rId10">
            <a:alphaModFix/>
          </a:blip>
          <a:srcRect/>
          <a:stretch/>
        </p:blipFill>
        <p:spPr>
          <a:xfrm>
            <a:off x="270239" y="2697346"/>
            <a:ext cx="725352" cy="725352"/>
          </a:xfrm>
          <a:prstGeom prst="rect">
            <a:avLst/>
          </a:prstGeom>
          <a:noFill/>
          <a:ln>
            <a:noFill/>
          </a:ln>
        </p:spPr>
      </p:pic>
      <p:pic>
        <p:nvPicPr>
          <p:cNvPr id="172" name="Google Shape;172;p2" descr="Contract with solid fill"/>
          <p:cNvPicPr preferRelativeResize="0"/>
          <p:nvPr/>
        </p:nvPicPr>
        <p:blipFill rotWithShape="1">
          <a:blip r:embed="rId11">
            <a:alphaModFix/>
          </a:blip>
          <a:srcRect/>
          <a:stretch/>
        </p:blipFill>
        <p:spPr>
          <a:xfrm>
            <a:off x="284306" y="3553652"/>
            <a:ext cx="690957" cy="690957"/>
          </a:xfrm>
          <a:prstGeom prst="rect">
            <a:avLst/>
          </a:prstGeom>
          <a:noFill/>
          <a:ln>
            <a:noFill/>
          </a:ln>
        </p:spPr>
      </p:pic>
      <p:pic>
        <p:nvPicPr>
          <p:cNvPr id="173" name="Google Shape;173;p2" descr="Court with solid fill"/>
          <p:cNvPicPr preferRelativeResize="0"/>
          <p:nvPr/>
        </p:nvPicPr>
        <p:blipFill rotWithShape="1">
          <a:blip r:embed="rId12">
            <a:alphaModFix/>
          </a:blip>
          <a:srcRect/>
          <a:stretch/>
        </p:blipFill>
        <p:spPr>
          <a:xfrm>
            <a:off x="273024" y="4371718"/>
            <a:ext cx="731611" cy="731611"/>
          </a:xfrm>
          <a:prstGeom prst="rect">
            <a:avLst/>
          </a:prstGeom>
          <a:noFill/>
          <a:ln>
            <a:noFill/>
          </a:ln>
        </p:spPr>
      </p:pic>
      <p:pic>
        <p:nvPicPr>
          <p:cNvPr id="174" name="Google Shape;174;p2" descr="Presentation with bar chart with solid fill"/>
          <p:cNvPicPr preferRelativeResize="0"/>
          <p:nvPr/>
        </p:nvPicPr>
        <p:blipFill rotWithShape="1">
          <a:blip r:embed="rId13">
            <a:alphaModFix/>
          </a:blip>
          <a:srcRect/>
          <a:stretch/>
        </p:blipFill>
        <p:spPr>
          <a:xfrm>
            <a:off x="263980" y="5230439"/>
            <a:ext cx="753509" cy="753509"/>
          </a:xfrm>
          <a:prstGeom prst="rect">
            <a:avLst/>
          </a:prstGeom>
          <a:noFill/>
          <a:ln>
            <a:noFill/>
          </a:ln>
        </p:spPr>
      </p:pic>
      <p:pic>
        <p:nvPicPr>
          <p:cNvPr id="3" name="图片 4">
            <a:extLst>
              <a:ext uri="{FF2B5EF4-FFF2-40B4-BE49-F238E27FC236}">
                <a16:creationId xmlns:a16="http://schemas.microsoft.com/office/drawing/2014/main" id="{070D83CD-861C-3FA7-7791-F0722724BCD0}"/>
              </a:ext>
            </a:extLst>
          </p:cNvPr>
          <p:cNvPicPr>
            <a:picLocks noChangeAspect="1"/>
          </p:cNvPicPr>
          <p:nvPr/>
        </p:nvPicPr>
        <p:blipFill>
          <a:blip r:embed="rId14"/>
          <a:stretch>
            <a:fillRect/>
          </a:stretch>
        </p:blipFill>
        <p:spPr>
          <a:xfrm>
            <a:off x="7054563" y="905558"/>
            <a:ext cx="4724569" cy="2338662"/>
          </a:xfrm>
          <a:prstGeom prst="rect">
            <a:avLst/>
          </a:prstGeom>
        </p:spPr>
      </p:pic>
      <p:pic>
        <p:nvPicPr>
          <p:cNvPr id="4" name="图片 30">
            <a:extLst>
              <a:ext uri="{FF2B5EF4-FFF2-40B4-BE49-F238E27FC236}">
                <a16:creationId xmlns:a16="http://schemas.microsoft.com/office/drawing/2014/main" id="{21164810-5963-5158-07AF-50FE6484B22B}"/>
              </a:ext>
            </a:extLst>
          </p:cNvPr>
          <p:cNvPicPr>
            <a:picLocks noChangeAspect="1"/>
          </p:cNvPicPr>
          <p:nvPr/>
        </p:nvPicPr>
        <p:blipFill>
          <a:blip r:embed="rId15"/>
          <a:stretch>
            <a:fillRect/>
          </a:stretch>
        </p:blipFill>
        <p:spPr>
          <a:xfrm>
            <a:off x="1725076" y="1217044"/>
            <a:ext cx="4732940" cy="1715691"/>
          </a:xfrm>
          <a:prstGeom prst="rect">
            <a:avLst/>
          </a:prstGeom>
        </p:spPr>
      </p:pic>
      <p:pic>
        <p:nvPicPr>
          <p:cNvPr id="5" name="图片 5">
            <a:extLst>
              <a:ext uri="{FF2B5EF4-FFF2-40B4-BE49-F238E27FC236}">
                <a16:creationId xmlns:a16="http://schemas.microsoft.com/office/drawing/2014/main" id="{96090396-C9DE-2E02-8464-10F2925A93DC}"/>
              </a:ext>
            </a:extLst>
          </p:cNvPr>
          <p:cNvPicPr>
            <a:picLocks noChangeAspect="1"/>
          </p:cNvPicPr>
          <p:nvPr/>
        </p:nvPicPr>
        <p:blipFill>
          <a:blip r:embed="rId16"/>
          <a:stretch>
            <a:fillRect/>
          </a:stretch>
        </p:blipFill>
        <p:spPr>
          <a:xfrm>
            <a:off x="1887653" y="3641936"/>
            <a:ext cx="4724569" cy="2527644"/>
          </a:xfrm>
          <a:prstGeom prst="rect">
            <a:avLst/>
          </a:prstGeom>
        </p:spPr>
      </p:pic>
      <p:pic>
        <p:nvPicPr>
          <p:cNvPr id="6" name="图片 17">
            <a:extLst>
              <a:ext uri="{FF2B5EF4-FFF2-40B4-BE49-F238E27FC236}">
                <a16:creationId xmlns:a16="http://schemas.microsoft.com/office/drawing/2014/main" id="{95B9AD87-D961-0B94-2A02-2FFC3D011426}"/>
              </a:ext>
            </a:extLst>
          </p:cNvPr>
          <p:cNvPicPr>
            <a:picLocks noChangeAspect="1"/>
          </p:cNvPicPr>
          <p:nvPr/>
        </p:nvPicPr>
        <p:blipFill>
          <a:blip r:embed="rId17"/>
          <a:stretch>
            <a:fillRect/>
          </a:stretch>
        </p:blipFill>
        <p:spPr>
          <a:xfrm>
            <a:off x="7252528" y="3632827"/>
            <a:ext cx="4421591" cy="2553469"/>
          </a:xfrm>
          <a:prstGeom prst="rect">
            <a:avLst/>
          </a:prstGeom>
        </p:spPr>
      </p:pic>
    </p:spTree>
    <p:extLst>
      <p:ext uri="{BB962C8B-B14F-4D97-AF65-F5344CB8AC3E}">
        <p14:creationId xmlns:p14="http://schemas.microsoft.com/office/powerpoint/2010/main" val="1230940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 descr="Nails with solid fill">
            <a:hlinkClick r:id="rId3" action="ppaction://hlinksldjump"/>
          </p:cNvPr>
          <p:cNvPicPr preferRelativeResize="0"/>
          <p:nvPr/>
        </p:nvPicPr>
        <p:blipFill rotWithShape="1">
          <a:blip r:embed="rId4">
            <a:alphaModFix/>
          </a:blip>
          <a:srcRect/>
          <a:stretch/>
        </p:blipFill>
        <p:spPr>
          <a:xfrm>
            <a:off x="319474" y="-665030"/>
            <a:ext cx="644604" cy="644604"/>
          </a:xfrm>
          <a:prstGeom prst="rect">
            <a:avLst/>
          </a:prstGeom>
          <a:noFill/>
          <a:ln>
            <a:noFill/>
          </a:ln>
        </p:spPr>
      </p:pic>
      <p:sp>
        <p:nvSpPr>
          <p:cNvPr id="165" name="Google Shape;165;p2"/>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66" name="Google Shape;166;p2"/>
          <p:cNvSpPr/>
          <p:nvPr/>
        </p:nvSpPr>
        <p:spPr>
          <a:xfrm rot="10800000">
            <a:off x="-7186" y="-10806678"/>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167" name="Google Shape;167;p2" descr="Hamburger Menu Icon with solid fill">
            <a:hlinkClick r:id="rId5" action="ppaction://hlinksldjump"/>
          </p:cNvPr>
          <p:cNvPicPr preferRelativeResize="0"/>
          <p:nvPr/>
        </p:nvPicPr>
        <p:blipFill rotWithShape="1">
          <a:blip r:embed="rId6">
            <a:alphaModFix/>
          </a:blip>
          <a:srcRect/>
          <a:stretch/>
        </p:blipFill>
        <p:spPr>
          <a:xfrm>
            <a:off x="307482" y="6111244"/>
            <a:ext cx="644604" cy="644604"/>
          </a:xfrm>
          <a:prstGeom prst="rect">
            <a:avLst/>
          </a:prstGeom>
          <a:noFill/>
          <a:ln>
            <a:noFill/>
          </a:ln>
        </p:spPr>
      </p:pic>
      <p:pic>
        <p:nvPicPr>
          <p:cNvPr id="168" name="Google Shape;168;p2" descr="Group brainstorm with solid fill"/>
          <p:cNvPicPr preferRelativeResize="0"/>
          <p:nvPr/>
        </p:nvPicPr>
        <p:blipFill rotWithShape="1">
          <a:blip r:embed="rId7">
            <a:alphaModFix/>
          </a:blip>
          <a:srcRect/>
          <a:stretch/>
        </p:blipFill>
        <p:spPr>
          <a:xfrm>
            <a:off x="870944" y="3035"/>
            <a:ext cx="828000" cy="828000"/>
          </a:xfrm>
          <a:prstGeom prst="rect">
            <a:avLst/>
          </a:prstGeom>
          <a:noFill/>
          <a:ln>
            <a:noFill/>
          </a:ln>
        </p:spPr>
      </p:pic>
      <p:pic>
        <p:nvPicPr>
          <p:cNvPr id="169" name="Google Shape;169;p2" descr="Open book outline"/>
          <p:cNvPicPr preferRelativeResize="0"/>
          <p:nvPr/>
        </p:nvPicPr>
        <p:blipFill rotWithShape="1">
          <a:blip r:embed="rId8">
            <a:alphaModFix/>
          </a:blip>
          <a:srcRect/>
          <a:stretch/>
        </p:blipFill>
        <p:spPr>
          <a:xfrm>
            <a:off x="263980" y="958143"/>
            <a:ext cx="741323" cy="741323"/>
          </a:xfrm>
          <a:prstGeom prst="rect">
            <a:avLst/>
          </a:prstGeom>
          <a:noFill/>
          <a:ln>
            <a:noFill/>
          </a:ln>
        </p:spPr>
      </p:pic>
      <p:pic>
        <p:nvPicPr>
          <p:cNvPr id="170" name="Google Shape;170;p2" descr="Bullseye with solid fill"/>
          <p:cNvPicPr preferRelativeResize="0"/>
          <p:nvPr/>
        </p:nvPicPr>
        <p:blipFill rotWithShape="1">
          <a:blip r:embed="rId9">
            <a:alphaModFix/>
          </a:blip>
          <a:srcRect/>
          <a:stretch/>
        </p:blipFill>
        <p:spPr>
          <a:xfrm>
            <a:off x="263980" y="1826574"/>
            <a:ext cx="747513" cy="747513"/>
          </a:xfrm>
          <a:prstGeom prst="rect">
            <a:avLst/>
          </a:prstGeom>
          <a:noFill/>
          <a:ln>
            <a:noFill/>
          </a:ln>
        </p:spPr>
      </p:pic>
      <p:pic>
        <p:nvPicPr>
          <p:cNvPr id="171" name="Google Shape;171;p2" descr="Lights On with solid fill"/>
          <p:cNvPicPr preferRelativeResize="0"/>
          <p:nvPr/>
        </p:nvPicPr>
        <p:blipFill rotWithShape="1">
          <a:blip r:embed="rId10">
            <a:alphaModFix/>
          </a:blip>
          <a:srcRect/>
          <a:stretch/>
        </p:blipFill>
        <p:spPr>
          <a:xfrm>
            <a:off x="270239" y="2697346"/>
            <a:ext cx="725352" cy="725352"/>
          </a:xfrm>
          <a:prstGeom prst="rect">
            <a:avLst/>
          </a:prstGeom>
          <a:noFill/>
          <a:ln>
            <a:noFill/>
          </a:ln>
        </p:spPr>
      </p:pic>
      <p:pic>
        <p:nvPicPr>
          <p:cNvPr id="172" name="Google Shape;172;p2" descr="Contract with solid fill"/>
          <p:cNvPicPr preferRelativeResize="0"/>
          <p:nvPr/>
        </p:nvPicPr>
        <p:blipFill rotWithShape="1">
          <a:blip r:embed="rId11">
            <a:alphaModFix/>
          </a:blip>
          <a:srcRect/>
          <a:stretch/>
        </p:blipFill>
        <p:spPr>
          <a:xfrm>
            <a:off x="284306" y="3553652"/>
            <a:ext cx="690957" cy="690957"/>
          </a:xfrm>
          <a:prstGeom prst="rect">
            <a:avLst/>
          </a:prstGeom>
          <a:noFill/>
          <a:ln>
            <a:noFill/>
          </a:ln>
        </p:spPr>
      </p:pic>
      <p:pic>
        <p:nvPicPr>
          <p:cNvPr id="173" name="Google Shape;173;p2" descr="Court with solid fill"/>
          <p:cNvPicPr preferRelativeResize="0"/>
          <p:nvPr/>
        </p:nvPicPr>
        <p:blipFill rotWithShape="1">
          <a:blip r:embed="rId12">
            <a:alphaModFix/>
          </a:blip>
          <a:srcRect/>
          <a:stretch/>
        </p:blipFill>
        <p:spPr>
          <a:xfrm>
            <a:off x="273024" y="4371718"/>
            <a:ext cx="731611" cy="731611"/>
          </a:xfrm>
          <a:prstGeom prst="rect">
            <a:avLst/>
          </a:prstGeom>
          <a:noFill/>
          <a:ln>
            <a:noFill/>
          </a:ln>
        </p:spPr>
      </p:pic>
      <p:pic>
        <p:nvPicPr>
          <p:cNvPr id="174" name="Google Shape;174;p2" descr="Presentation with bar chart with solid fill"/>
          <p:cNvPicPr preferRelativeResize="0"/>
          <p:nvPr/>
        </p:nvPicPr>
        <p:blipFill rotWithShape="1">
          <a:blip r:embed="rId13">
            <a:alphaModFix/>
          </a:blip>
          <a:srcRect/>
          <a:stretch/>
        </p:blipFill>
        <p:spPr>
          <a:xfrm>
            <a:off x="263980" y="5230439"/>
            <a:ext cx="753509" cy="753509"/>
          </a:xfrm>
          <a:prstGeom prst="rect">
            <a:avLst/>
          </a:prstGeom>
          <a:noFill/>
          <a:ln>
            <a:noFill/>
          </a:ln>
        </p:spPr>
      </p:pic>
      <p:pic>
        <p:nvPicPr>
          <p:cNvPr id="2" name="Picture 8" descr="A diagram of a hand and control condition&#10;&#10;Description automatically generated with medium confidence">
            <a:extLst>
              <a:ext uri="{FF2B5EF4-FFF2-40B4-BE49-F238E27FC236}">
                <a16:creationId xmlns:a16="http://schemas.microsoft.com/office/drawing/2014/main" id="{229ADD42-4AB3-4248-FD04-406FB4FB3CF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32702" y="1399839"/>
            <a:ext cx="5291667" cy="4656666"/>
          </a:xfrm>
          <a:prstGeom prst="rect">
            <a:avLst/>
          </a:prstGeom>
        </p:spPr>
      </p:pic>
      <p:grpSp>
        <p:nvGrpSpPr>
          <p:cNvPr id="3" name="Group 3">
            <a:extLst>
              <a:ext uri="{FF2B5EF4-FFF2-40B4-BE49-F238E27FC236}">
                <a16:creationId xmlns:a16="http://schemas.microsoft.com/office/drawing/2014/main" id="{BE25A9E2-7184-FAC0-536E-1EA6B46E5978}"/>
              </a:ext>
            </a:extLst>
          </p:cNvPr>
          <p:cNvGrpSpPr/>
          <p:nvPr/>
        </p:nvGrpSpPr>
        <p:grpSpPr>
          <a:xfrm>
            <a:off x="1319304" y="1108669"/>
            <a:ext cx="5291666" cy="5239005"/>
            <a:chOff x="5323992" y="-126794"/>
            <a:chExt cx="7008866" cy="7111588"/>
          </a:xfrm>
        </p:grpSpPr>
        <p:pic>
          <p:nvPicPr>
            <p:cNvPr id="4" name="Picture 4">
              <a:extLst>
                <a:ext uri="{FF2B5EF4-FFF2-40B4-BE49-F238E27FC236}">
                  <a16:creationId xmlns:a16="http://schemas.microsoft.com/office/drawing/2014/main" id="{7F60C08C-5AD0-4987-8D38-A8CD94EBC97C}"/>
                </a:ext>
              </a:extLst>
            </p:cNvPr>
            <p:cNvPicPr>
              <a:picLocks noChangeAspect="1"/>
            </p:cNvPicPr>
            <p:nvPr/>
          </p:nvPicPr>
          <p:blipFill>
            <a:blip r:embed="rId15"/>
            <a:stretch>
              <a:fillRect/>
            </a:stretch>
          </p:blipFill>
          <p:spPr>
            <a:xfrm>
              <a:off x="5323992" y="-126794"/>
              <a:ext cx="7008866" cy="7111588"/>
            </a:xfrm>
            <a:prstGeom prst="rect">
              <a:avLst/>
            </a:prstGeom>
          </p:spPr>
        </p:pic>
        <p:sp>
          <p:nvSpPr>
            <p:cNvPr id="5" name="TextBox 5">
              <a:extLst>
                <a:ext uri="{FF2B5EF4-FFF2-40B4-BE49-F238E27FC236}">
                  <a16:creationId xmlns:a16="http://schemas.microsoft.com/office/drawing/2014/main" id="{19DB207A-0DCE-0F02-5FD5-2A5690B76726}"/>
                </a:ext>
              </a:extLst>
            </p:cNvPr>
            <p:cNvSpPr txBox="1"/>
            <p:nvPr/>
          </p:nvSpPr>
          <p:spPr>
            <a:xfrm>
              <a:off x="5337232" y="-34769"/>
              <a:ext cx="392624" cy="369332"/>
            </a:xfrm>
            <a:prstGeom prst="rect">
              <a:avLst/>
            </a:prstGeom>
            <a:noFill/>
          </p:spPr>
          <p:txBody>
            <a:bodyPr wrap="square" rtlCol="0">
              <a:spAutoFit/>
            </a:bodyPr>
            <a:lstStyle/>
            <a:p>
              <a:pPr defTabSz="722376">
                <a:spcAft>
                  <a:spcPts val="600"/>
                </a:spcAft>
              </a:pPr>
              <a:r>
                <a:rPr lang="en-US" altLang="zh-CN" sz="1422" b="1" kern="1200">
                  <a:solidFill>
                    <a:schemeClr val="tx1"/>
                  </a:solidFill>
                  <a:latin typeface="+mn-lt"/>
                  <a:ea typeface="+mn-ea"/>
                  <a:cs typeface="+mn-cs"/>
                </a:rPr>
                <a:t>A</a:t>
              </a:r>
              <a:endParaRPr lang="zh-CN" altLang="en-US" sz="1800" b="1"/>
            </a:p>
          </p:txBody>
        </p:sp>
        <p:sp>
          <p:nvSpPr>
            <p:cNvPr id="6" name="TextBox 6">
              <a:extLst>
                <a:ext uri="{FF2B5EF4-FFF2-40B4-BE49-F238E27FC236}">
                  <a16:creationId xmlns:a16="http://schemas.microsoft.com/office/drawing/2014/main" id="{A53B5C44-3D08-25FD-55C0-1D768B760993}"/>
                </a:ext>
              </a:extLst>
            </p:cNvPr>
            <p:cNvSpPr txBox="1"/>
            <p:nvPr/>
          </p:nvSpPr>
          <p:spPr>
            <a:xfrm>
              <a:off x="5323992" y="4441714"/>
              <a:ext cx="392624" cy="369332"/>
            </a:xfrm>
            <a:prstGeom prst="rect">
              <a:avLst/>
            </a:prstGeom>
            <a:noFill/>
          </p:spPr>
          <p:txBody>
            <a:bodyPr wrap="square">
              <a:spAutoFit/>
            </a:bodyPr>
            <a:lstStyle/>
            <a:p>
              <a:pPr defTabSz="722376">
                <a:spcAft>
                  <a:spcPts val="600"/>
                </a:spcAft>
              </a:pPr>
              <a:r>
                <a:rPr lang="en-US" altLang="zh-CN" sz="1422" b="1" kern="1200">
                  <a:solidFill>
                    <a:schemeClr val="tx1"/>
                  </a:solidFill>
                  <a:latin typeface="+mn-lt"/>
                  <a:ea typeface="+mn-ea"/>
                  <a:cs typeface="+mn-cs"/>
                </a:rPr>
                <a:t>B</a:t>
              </a:r>
              <a:endParaRPr lang="zh-CN" altLang="en-US" sz="1800" b="1"/>
            </a:p>
          </p:txBody>
        </p:sp>
      </p:grpSp>
    </p:spTree>
    <p:extLst>
      <p:ext uri="{BB962C8B-B14F-4D97-AF65-F5344CB8AC3E}">
        <p14:creationId xmlns:p14="http://schemas.microsoft.com/office/powerpoint/2010/main" val="4207475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p:cNvPicPr preferRelativeResize="0"/>
          <p:nvPr/>
        </p:nvPicPr>
        <p:blipFill rotWithShape="1">
          <a:blip r:embed="rId10">
            <a:alphaModFix/>
          </a:blip>
          <a:srcRect/>
          <a:stretch/>
        </p:blipFill>
        <p:spPr>
          <a:xfrm>
            <a:off x="240738" y="5241017"/>
            <a:ext cx="753509" cy="753509"/>
          </a:xfrm>
          <a:prstGeom prst="rect">
            <a:avLst/>
          </a:prstGeom>
          <a:noFill/>
          <a:ln>
            <a:noFill/>
          </a:ln>
        </p:spPr>
      </p:pic>
      <p:sp>
        <p:nvSpPr>
          <p:cNvPr id="2" name="Title 1">
            <a:extLst>
              <a:ext uri="{FF2B5EF4-FFF2-40B4-BE49-F238E27FC236}">
                <a16:creationId xmlns:a16="http://schemas.microsoft.com/office/drawing/2014/main" id="{160D08B3-CD72-7819-DC82-6D9E25877C21}"/>
              </a:ext>
            </a:extLst>
          </p:cNvPr>
          <p:cNvSpPr txBox="1">
            <a:spLocks/>
          </p:cNvSpPr>
          <p:nvPr/>
        </p:nvSpPr>
        <p:spPr>
          <a:xfrm>
            <a:off x="1622332" y="0"/>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rPr>
              <a:t>State of the art</a:t>
            </a:r>
            <a:endParaRPr kumimoji="0" lang="en-IE" sz="4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
        <p:nvSpPr>
          <p:cNvPr id="3" name="Content Placeholder 2">
            <a:extLst>
              <a:ext uri="{FF2B5EF4-FFF2-40B4-BE49-F238E27FC236}">
                <a16:creationId xmlns:a16="http://schemas.microsoft.com/office/drawing/2014/main" id="{C6D0A2DD-9F55-B933-9790-9558F22C23B3}"/>
              </a:ext>
            </a:extLst>
          </p:cNvPr>
          <p:cNvSpPr>
            <a:spLocks/>
          </p:cNvSpPr>
          <p:nvPr/>
        </p:nvSpPr>
        <p:spPr>
          <a:xfrm>
            <a:off x="1654802" y="1232612"/>
            <a:ext cx="10383660" cy="4296741"/>
          </a:xfrm>
          <a:prstGeom prst="rect">
            <a:avLst/>
          </a:prstGeom>
        </p:spPr>
        <p:txBody>
          <a:bodyPr/>
          <a:lstStyle/>
          <a:p>
            <a:pPr marL="504063" indent="-504063" defTabSz="896112">
              <a:spcAft>
                <a:spcPts val="600"/>
              </a:spcAft>
              <a:buClrTx/>
              <a:buFont typeface="+mj-lt"/>
              <a:buAutoNum type="arabicPeriod"/>
            </a:pPr>
            <a:r>
              <a:rPr lang="en-IE" sz="2400" kern="1200" dirty="0">
                <a:solidFill>
                  <a:prstClr val="black"/>
                </a:solidFill>
                <a:latin typeface="Arial" panose="020B0604020202020204" pitchFamily="34" charset="0"/>
                <a:ea typeface="+mn-ea"/>
                <a:cs typeface="Arial" panose="020B0604020202020204" pitchFamily="34" charset="0"/>
              </a:rPr>
              <a:t>SSM </a:t>
            </a:r>
            <a:r>
              <a:rPr lang="en-US" altLang="zh-CN" sz="2400" kern="1200" dirty="0">
                <a:solidFill>
                  <a:prstClr val="black"/>
                </a:solidFill>
                <a:latin typeface="Arial" panose="020B0604020202020204" pitchFamily="34" charset="0"/>
                <a:ea typeface="等线" panose="02010600030101010101" pitchFamily="2" charset="-122"/>
                <a:cs typeface="Arial" panose="020B0604020202020204" pitchFamily="34" charset="0"/>
              </a:rPr>
              <a:t>can’t distinguish three </a:t>
            </a:r>
            <a:r>
              <a:rPr lang="en-IE" altLang="zh-CN" sz="2400" kern="1200" dirty="0">
                <a:solidFill>
                  <a:prstClr val="black"/>
                </a:solidFill>
                <a:latin typeface="Arial" panose="020B0604020202020204" pitchFamily="34" charset="0"/>
                <a:ea typeface="等线" panose="02010600030101010101" pitchFamily="2" charset="-122"/>
                <a:cs typeface="Arial" panose="020B0604020202020204" pitchFamily="34" charset="0"/>
              </a:rPr>
              <a:t>decision process</a:t>
            </a:r>
          </a:p>
          <a:p>
            <a:pPr marL="504063" indent="-504063" defTabSz="896112">
              <a:spcAft>
                <a:spcPts val="600"/>
              </a:spcAft>
              <a:buClrTx/>
              <a:buFont typeface="+mj-lt"/>
              <a:buAutoNum type="arabicPeriod"/>
            </a:pPr>
            <a:r>
              <a:rPr lang="en-US" altLang="zh-CN" sz="2400" kern="1200" dirty="0">
                <a:solidFill>
                  <a:prstClr val="black"/>
                </a:solidFill>
                <a:latin typeface="Arial" panose="020B0604020202020204" pitchFamily="34" charset="0"/>
                <a:ea typeface="等线" panose="02010600030101010101" pitchFamily="2" charset="-122"/>
                <a:cs typeface="Arial" panose="020B0604020202020204" pitchFamily="34" charset="0"/>
              </a:rPr>
              <a:t>Motor process is simplified as delay</a:t>
            </a:r>
          </a:p>
          <a:p>
            <a:pPr marL="504063" indent="-504063" defTabSz="896112">
              <a:spcAft>
                <a:spcPts val="600"/>
              </a:spcAft>
              <a:buClrTx/>
              <a:buFont typeface="+mj-lt"/>
              <a:buAutoNum type="arabicPeriod"/>
            </a:pPr>
            <a:r>
              <a:rPr lang="en-US" altLang="zh-CN" sz="2400" b="1" kern="1200" dirty="0">
                <a:solidFill>
                  <a:prstClr val="black"/>
                </a:solidFill>
                <a:latin typeface="Arial" panose="020B0604020202020204" pitchFamily="34" charset="0"/>
                <a:ea typeface="等线" panose="02010600030101010101" pitchFamily="2" charset="-122"/>
                <a:cs typeface="Arial" panose="020B0604020202020204" pitchFamily="34" charset="0"/>
              </a:rPr>
              <a:t>Top-down continues flow </a:t>
            </a:r>
          </a:p>
          <a:p>
            <a:pPr marL="504063" indent="-504063" defTabSz="896112">
              <a:spcAft>
                <a:spcPts val="600"/>
              </a:spcAft>
              <a:buClrTx/>
              <a:buFont typeface="+mj-lt"/>
              <a:buAutoNum type="arabicPeriod"/>
            </a:pPr>
            <a:r>
              <a:rPr lang="en-IE" altLang="zh-CN" sz="2400" b="1" kern="1200" dirty="0">
                <a:solidFill>
                  <a:prstClr val="black"/>
                </a:solidFill>
                <a:latin typeface="Arial" panose="020B0604020202020204" pitchFamily="34" charset="0"/>
                <a:ea typeface="等线" panose="02010600030101010101" pitchFamily="2" charset="-122"/>
                <a:cs typeface="Arial" panose="020B0604020202020204" pitchFamily="34" charset="0"/>
              </a:rPr>
              <a:t>Down-top</a:t>
            </a:r>
            <a:r>
              <a:rPr lang="zh-CN" altLang="en-US" sz="2400" b="1" kern="1200" dirty="0">
                <a:solidFill>
                  <a:prstClr val="black"/>
                </a:solidFill>
                <a:latin typeface="Arial" panose="020B0604020202020204" pitchFamily="34" charset="0"/>
                <a:ea typeface="等线" panose="02010600030101010101" pitchFamily="2" charset="-122"/>
                <a:cs typeface="Arial" panose="020B0604020202020204" pitchFamily="34" charset="0"/>
              </a:rPr>
              <a:t> </a:t>
            </a:r>
            <a:r>
              <a:rPr lang="en-IE" altLang="zh-CN" sz="2400" b="1" kern="1200" dirty="0">
                <a:solidFill>
                  <a:prstClr val="black"/>
                </a:solidFill>
                <a:latin typeface="Arial" panose="020B0604020202020204" pitchFamily="34" charset="0"/>
                <a:ea typeface="等线" panose="02010600030101010101" pitchFamily="2" charset="-122"/>
                <a:cs typeface="Arial" panose="020B0604020202020204" pitchFamily="34" charset="0"/>
              </a:rPr>
              <a:t>feedback</a:t>
            </a:r>
            <a:r>
              <a:rPr lang="zh-CN" altLang="en-US" sz="2400" b="1" kern="1200" dirty="0">
                <a:solidFill>
                  <a:prstClr val="black"/>
                </a:solidFill>
                <a:latin typeface="Arial" panose="020B0604020202020204" pitchFamily="34" charset="0"/>
                <a:ea typeface="等线" panose="02010600030101010101" pitchFamily="2" charset="-122"/>
                <a:cs typeface="Arial" panose="020B0604020202020204" pitchFamily="34" charset="0"/>
              </a:rPr>
              <a:t> </a:t>
            </a:r>
            <a:r>
              <a:rPr lang="en-IE" altLang="zh-CN" sz="2400" b="1" kern="1200" dirty="0">
                <a:solidFill>
                  <a:prstClr val="black"/>
                </a:solidFill>
                <a:latin typeface="Arial" panose="020B0604020202020204" pitchFamily="34" charset="0"/>
                <a:ea typeface="等线" panose="02010600030101010101" pitchFamily="2" charset="-122"/>
                <a:cs typeface="Arial" panose="020B0604020202020204" pitchFamily="34" charset="0"/>
              </a:rPr>
              <a:t>flow</a:t>
            </a:r>
            <a:endParaRPr lang="en-US" altLang="zh-CN" sz="2400" b="1" kern="1200" dirty="0">
              <a:solidFill>
                <a:prstClr val="black"/>
              </a:solidFill>
              <a:latin typeface="Arial" panose="020B0604020202020204" pitchFamily="34" charset="0"/>
              <a:ea typeface="等线" panose="02010600030101010101" pitchFamily="2" charset="-122"/>
              <a:cs typeface="Arial" panose="020B0604020202020204" pitchFamily="34" charset="0"/>
            </a:endParaRPr>
          </a:p>
          <a:p>
            <a:pPr marL="504063" indent="-504063" defTabSz="896112">
              <a:spcAft>
                <a:spcPts val="600"/>
              </a:spcAft>
              <a:buClrTx/>
              <a:buFont typeface="+mj-lt"/>
              <a:buAutoNum type="arabicPeriod"/>
            </a:pPr>
            <a:r>
              <a:rPr lang="en-US" altLang="zh-CN" sz="2400" kern="1200" dirty="0">
                <a:solidFill>
                  <a:prstClr val="black"/>
                </a:solidFill>
                <a:latin typeface="Arial" panose="020B0604020202020204" pitchFamily="34" charset="0"/>
                <a:ea typeface="等线" panose="02010600030101010101" pitchFamily="2" charset="-122"/>
                <a:cs typeface="Arial" panose="020B0604020202020204" pitchFamily="34" charset="0"/>
              </a:rPr>
              <a:t>Should explain motor control better</a:t>
            </a:r>
          </a:p>
          <a:p>
            <a:pPr>
              <a:spcAft>
                <a:spcPts val="600"/>
              </a:spcAft>
              <a:buClrTx/>
              <a:buFontTx/>
              <a:buNone/>
            </a:pPr>
            <a:endParaRPr lang="en-US" altLang="zh-CN" sz="1800" kern="1200" dirty="0">
              <a:solidFill>
                <a:prstClr val="black"/>
              </a:solidFill>
              <a:latin typeface="Aptos" panose="02110004020202020204"/>
              <a:ea typeface="等线" panose="02010600030101010101" pitchFamily="2" charset="-122"/>
              <a:cs typeface="+mn-cs"/>
            </a:endParaRPr>
          </a:p>
        </p:txBody>
      </p:sp>
      <p:sp>
        <p:nvSpPr>
          <p:cNvPr id="4" name="TextBox 3">
            <a:extLst>
              <a:ext uri="{FF2B5EF4-FFF2-40B4-BE49-F238E27FC236}">
                <a16:creationId xmlns:a16="http://schemas.microsoft.com/office/drawing/2014/main" id="{9D5C1338-CA96-B186-C92F-C529FBD789E2}"/>
              </a:ext>
            </a:extLst>
          </p:cNvPr>
          <p:cNvSpPr txBox="1"/>
          <p:nvPr/>
        </p:nvSpPr>
        <p:spPr>
          <a:xfrm>
            <a:off x="1622332" y="3639799"/>
            <a:ext cx="6018607" cy="753076"/>
          </a:xfrm>
          <a:prstGeom prst="rect">
            <a:avLst/>
          </a:prstGeom>
          <a:noFill/>
        </p:spPr>
        <p:txBody>
          <a:bodyPr wrap="square">
            <a:spAutoFit/>
          </a:bodyPr>
          <a:lstStyle/>
          <a:p>
            <a:pPr defTabSz="887151">
              <a:spcAft>
                <a:spcPts val="588"/>
              </a:spcAft>
              <a:buClrTx/>
              <a:buFontTx/>
              <a:buNone/>
              <a:defRPr/>
            </a:pPr>
            <a:r>
              <a:rPr lang="en-US" sz="4269" kern="1200" dirty="0">
                <a:solidFill>
                  <a:prstClr val="black"/>
                </a:solidFill>
                <a:latin typeface="Aptos Display" panose="02110004020202020204"/>
                <a:ea typeface="+mn-ea"/>
                <a:cs typeface="+mn-cs"/>
              </a:rPr>
              <a:t>Questions</a:t>
            </a:r>
            <a:endParaRPr lang="en-IE" sz="1800" kern="1200" dirty="0">
              <a:solidFill>
                <a:prstClr val="black"/>
              </a:solidFill>
              <a:latin typeface="Aptos" panose="02110004020202020204"/>
              <a:ea typeface="+mn-ea"/>
              <a:cs typeface="+mn-cs"/>
            </a:endParaRPr>
          </a:p>
        </p:txBody>
      </p:sp>
      <p:sp>
        <p:nvSpPr>
          <p:cNvPr id="5" name="TextBox 4">
            <a:extLst>
              <a:ext uri="{FF2B5EF4-FFF2-40B4-BE49-F238E27FC236}">
                <a16:creationId xmlns:a16="http://schemas.microsoft.com/office/drawing/2014/main" id="{9CCFD826-0614-5FB6-D46D-F985470145EB}"/>
              </a:ext>
            </a:extLst>
          </p:cNvPr>
          <p:cNvSpPr txBox="1"/>
          <p:nvPr/>
        </p:nvSpPr>
        <p:spPr>
          <a:xfrm>
            <a:off x="1654802" y="4640631"/>
            <a:ext cx="7676787" cy="1277273"/>
          </a:xfrm>
          <a:prstGeom prst="rect">
            <a:avLst/>
          </a:prstGeom>
          <a:noFill/>
        </p:spPr>
        <p:txBody>
          <a:bodyPr wrap="square">
            <a:spAutoFit/>
          </a:bodyPr>
          <a:lstStyle/>
          <a:p>
            <a:pPr defTabSz="896112">
              <a:spcAft>
                <a:spcPts val="600"/>
              </a:spcAft>
              <a:buClrTx/>
              <a:buFontTx/>
              <a:buNone/>
            </a:pPr>
            <a:r>
              <a:rPr lang="en-US" sz="2400" kern="1200" dirty="0">
                <a:solidFill>
                  <a:prstClr val="black"/>
                </a:solidFill>
                <a:latin typeface="+mj-lt"/>
                <a:ea typeface="+mn-ea"/>
                <a:cs typeface="+mn-cs"/>
              </a:rPr>
              <a:t>Whether Decision adaptation between sensory to motor area is muscle dependence?</a:t>
            </a:r>
          </a:p>
          <a:p>
            <a:pPr defTabSz="896112">
              <a:spcAft>
                <a:spcPts val="600"/>
              </a:spcAft>
              <a:buClrTx/>
              <a:buFontTx/>
              <a:buNone/>
            </a:pPr>
            <a:r>
              <a:rPr lang="en-IE" sz="2400" kern="1200" dirty="0">
                <a:solidFill>
                  <a:prstClr val="black"/>
                </a:solidFill>
                <a:latin typeface="+mj-lt"/>
                <a:ea typeface="+mn-ea"/>
                <a:cs typeface="+mn-cs"/>
              </a:rPr>
              <a:t>The precise timing of decision commitment </a:t>
            </a:r>
            <a:endParaRPr lang="en-IE" sz="2800" kern="1200" dirty="0">
              <a:solidFill>
                <a:prstClr val="black"/>
              </a:solidFill>
              <a:latin typeface="+mj-lt"/>
              <a:ea typeface="+mn-ea"/>
              <a:cs typeface="+mn-cs"/>
            </a:endParaRPr>
          </a:p>
        </p:txBody>
      </p:sp>
      <p:pic>
        <p:nvPicPr>
          <p:cNvPr id="6" name="图片 21">
            <a:extLst>
              <a:ext uri="{FF2B5EF4-FFF2-40B4-BE49-F238E27FC236}">
                <a16:creationId xmlns:a16="http://schemas.microsoft.com/office/drawing/2014/main" id="{99845EDC-0C7F-4BDC-AEC2-E8DDEC17BCA9}"/>
              </a:ext>
            </a:extLst>
          </p:cNvPr>
          <p:cNvPicPr>
            <a:picLocks noChangeAspect="1"/>
          </p:cNvPicPr>
          <p:nvPr/>
        </p:nvPicPr>
        <p:blipFill>
          <a:blip r:embed="rId11"/>
          <a:stretch>
            <a:fillRect/>
          </a:stretch>
        </p:blipFill>
        <p:spPr>
          <a:xfrm>
            <a:off x="8403570" y="1021606"/>
            <a:ext cx="3788430" cy="2524634"/>
          </a:xfrm>
          <a:prstGeom prst="rect">
            <a:avLst/>
          </a:prstGeom>
        </p:spPr>
      </p:pic>
      <p:pic>
        <p:nvPicPr>
          <p:cNvPr id="7" name="Picture 6">
            <a:extLst>
              <a:ext uri="{FF2B5EF4-FFF2-40B4-BE49-F238E27FC236}">
                <a16:creationId xmlns:a16="http://schemas.microsoft.com/office/drawing/2014/main" id="{A6055C96-E67F-6E04-9FE0-69F855E9E256}"/>
              </a:ext>
            </a:extLst>
          </p:cNvPr>
          <p:cNvPicPr>
            <a:picLocks noChangeAspect="1"/>
          </p:cNvPicPr>
          <p:nvPr/>
        </p:nvPicPr>
        <p:blipFill rotWithShape="1">
          <a:blip r:embed="rId12"/>
          <a:srcRect b="6668"/>
          <a:stretch/>
        </p:blipFill>
        <p:spPr>
          <a:xfrm>
            <a:off x="8573022" y="4132679"/>
            <a:ext cx="3637017" cy="23500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7"/>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p:cNvPicPr preferRelativeResize="0"/>
          <p:nvPr/>
        </p:nvPicPr>
        <p:blipFill rotWithShape="1">
          <a:blip r:embed="rId10">
            <a:alphaModFix/>
          </a:blip>
          <a:srcRect/>
          <a:stretch/>
        </p:blipFill>
        <p:spPr>
          <a:xfrm>
            <a:off x="267597" y="5223239"/>
            <a:ext cx="753509" cy="753509"/>
          </a:xfrm>
          <a:prstGeom prst="rect">
            <a:avLst/>
          </a:prstGeom>
          <a:noFill/>
          <a:ln>
            <a:noFill/>
          </a:ln>
        </p:spPr>
      </p:pic>
      <p:sp>
        <p:nvSpPr>
          <p:cNvPr id="2" name="Title 1">
            <a:extLst>
              <a:ext uri="{FF2B5EF4-FFF2-40B4-BE49-F238E27FC236}">
                <a16:creationId xmlns:a16="http://schemas.microsoft.com/office/drawing/2014/main" id="{329C51D3-13F1-B7C0-C33E-0879610E1FCA}"/>
              </a:ext>
            </a:extLst>
          </p:cNvPr>
          <p:cNvSpPr txBox="1">
            <a:spLocks/>
          </p:cNvSpPr>
          <p:nvPr/>
        </p:nvSpPr>
        <p:spPr>
          <a:xfrm>
            <a:off x="5987583" y="374145"/>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0" i="0" u="none" strike="noStrike" kern="1200" cap="none" spc="0" normalizeH="0" baseline="0" noProof="0" dirty="0">
                <a:ln>
                  <a:noFill/>
                </a:ln>
                <a:solidFill>
                  <a:sysClr val="windowText" lastClr="000000"/>
                </a:solidFill>
                <a:effectLst/>
                <a:uLnTx/>
                <a:uFillTx/>
                <a:latin typeface="+mn-lt"/>
                <a:ea typeface="等线 Light" panose="02010600030101010101" pitchFamily="2" charset="-122"/>
                <a:cs typeface="+mj-cs"/>
              </a:rPr>
              <a:t>R</a:t>
            </a:r>
            <a:r>
              <a:rPr kumimoji="0" lang="en-US" b="0" i="0" u="none" strike="noStrike" kern="1200" cap="none" spc="0" normalizeH="0" baseline="0" noProof="0" dirty="0">
                <a:ln>
                  <a:noFill/>
                </a:ln>
                <a:solidFill>
                  <a:sysClr val="windowText" lastClr="000000"/>
                </a:solidFill>
                <a:effectLst/>
                <a:uLnTx/>
                <a:uFillTx/>
                <a:latin typeface="+mn-lt"/>
                <a:ea typeface="+mj-ea"/>
                <a:cs typeface="+mj-cs"/>
              </a:rPr>
              <a:t>esponse effector &amp; Decision making</a:t>
            </a:r>
            <a:endParaRPr kumimoji="0" lang="en-IE" b="0" i="0" u="none" strike="noStrike" kern="1200" cap="none" spc="0" normalizeH="0" baseline="0" noProof="0" dirty="0">
              <a:ln>
                <a:noFill/>
              </a:ln>
              <a:solidFill>
                <a:sysClr val="windowText" lastClr="000000"/>
              </a:solidFill>
              <a:effectLst/>
              <a:uLnTx/>
              <a:uFillTx/>
              <a:latin typeface="+mn-lt"/>
              <a:ea typeface="+mj-ea"/>
              <a:cs typeface="+mj-cs"/>
            </a:endParaRPr>
          </a:p>
        </p:txBody>
      </p:sp>
      <p:pic>
        <p:nvPicPr>
          <p:cNvPr id="3" name="Picture 2">
            <a:extLst>
              <a:ext uri="{FF2B5EF4-FFF2-40B4-BE49-F238E27FC236}">
                <a16:creationId xmlns:a16="http://schemas.microsoft.com/office/drawing/2014/main" id="{1D516A97-B727-B066-7350-845C5AFCA109}"/>
              </a:ext>
            </a:extLst>
          </p:cNvPr>
          <p:cNvPicPr>
            <a:picLocks noChangeAspect="1"/>
          </p:cNvPicPr>
          <p:nvPr/>
        </p:nvPicPr>
        <p:blipFill rotWithShape="1">
          <a:blip r:embed="rId11"/>
          <a:srcRect t="10962" r="3631" b="14470"/>
          <a:stretch/>
        </p:blipFill>
        <p:spPr>
          <a:xfrm>
            <a:off x="1793061" y="374145"/>
            <a:ext cx="4041316" cy="3127039"/>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pic>
        <p:nvPicPr>
          <p:cNvPr id="4" name="Picture 2" descr="Anatomy For Sculptors - The first dorsal interosseous">
            <a:extLst>
              <a:ext uri="{FF2B5EF4-FFF2-40B4-BE49-F238E27FC236}">
                <a16:creationId xmlns:a16="http://schemas.microsoft.com/office/drawing/2014/main" id="{CDC65960-6D8B-7A91-4268-670BEB9313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1793041" y="3582534"/>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50E9792-740B-F6F9-0526-EB2C3B117D4A}"/>
              </a:ext>
            </a:extLst>
          </p:cNvPr>
          <p:cNvSpPr txBox="1">
            <a:spLocks/>
          </p:cNvSpPr>
          <p:nvPr/>
        </p:nvSpPr>
        <p:spPr>
          <a:xfrm>
            <a:off x="6046409" y="2606452"/>
            <a:ext cx="5238848"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sysClr val="windowText" lastClr="000000"/>
                </a:solidFill>
                <a:effectLst/>
                <a:uLnTx/>
                <a:uFillTx/>
                <a:ea typeface="+mn-ea"/>
                <a:cs typeface="+mn-cs"/>
              </a:rPr>
              <a:t>Proximal muscle vs Distal muscle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sysClr val="windowText" lastClr="000000"/>
                </a:solidFill>
                <a:effectLst/>
                <a:uLnTx/>
                <a:uFillTx/>
                <a:ea typeface="+mn-ea"/>
                <a:cs typeface="+mn-cs"/>
              </a:rPr>
              <a:t>Bicep (BCP) vs First dorsal interosseous (FDI)</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sysClr val="windowText" lastClr="000000"/>
                </a:solidFill>
                <a:effectLst/>
                <a:uLnTx/>
                <a:uFillTx/>
                <a:ea typeface="+mn-ea"/>
                <a:cs typeface="+mn-cs"/>
              </a:rPr>
              <a:t>Neck- biceps- FDI  (motor delay increase)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E</a:t>
            </a:r>
            <a:r>
              <a:rPr kumimoji="0" lang="en-IE" sz="2400" b="0" i="0" u="none" strike="noStrike" kern="1200" cap="none" spc="0" normalizeH="0" baseline="0" noProof="0" dirty="0">
                <a:ln>
                  <a:noFill/>
                </a:ln>
                <a:solidFill>
                  <a:sysClr val="windowText" lastClr="000000"/>
                </a:solidFill>
                <a:effectLst/>
                <a:uLnTx/>
                <a:uFillTx/>
                <a:ea typeface="+mn-ea"/>
                <a:cs typeface="+mn-cs"/>
              </a:rPr>
              <a:t>ye (sensory encoding delay)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400" b="0" i="0" u="none" strike="noStrike" kern="1200" cap="none" spc="0" normalizeH="0" baseline="0" noProof="0" dirty="0">
                <a:ln>
                  <a:noFill/>
                </a:ln>
                <a:solidFill>
                  <a:sysClr val="windowText" lastClr="000000"/>
                </a:solidFill>
                <a:effectLst/>
                <a:uLnTx/>
                <a:uFillTx/>
                <a:ea typeface="+mn-ea"/>
                <a:cs typeface="+mn-cs"/>
              </a:rPr>
              <a:t>Palpation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E" sz="22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745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7"/>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p:cNvPicPr preferRelativeResize="0"/>
          <p:nvPr/>
        </p:nvPicPr>
        <p:blipFill rotWithShape="1">
          <a:blip r:embed="rId10">
            <a:alphaModFix/>
          </a:blip>
          <a:srcRect/>
          <a:stretch/>
        </p:blipFill>
        <p:spPr>
          <a:xfrm>
            <a:off x="267597" y="5223239"/>
            <a:ext cx="753509" cy="753509"/>
          </a:xfrm>
          <a:prstGeom prst="rect">
            <a:avLst/>
          </a:prstGeom>
          <a:noFill/>
          <a:ln>
            <a:noFill/>
          </a:ln>
        </p:spPr>
      </p:pic>
      <p:sp>
        <p:nvSpPr>
          <p:cNvPr id="2" name="Title 3">
            <a:extLst>
              <a:ext uri="{FF2B5EF4-FFF2-40B4-BE49-F238E27FC236}">
                <a16:creationId xmlns:a16="http://schemas.microsoft.com/office/drawing/2014/main" id="{C237E378-6C78-9ED2-417E-4E44E0856FD5}"/>
              </a:ext>
            </a:extLst>
          </p:cNvPr>
          <p:cNvSpPr txBox="1">
            <a:spLocks/>
          </p:cNvSpPr>
          <p:nvPr/>
        </p:nvSpPr>
        <p:spPr>
          <a:xfrm>
            <a:off x="1679657" y="150573"/>
            <a:ext cx="55934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4400" b="0" i="0" u="none" strike="noStrike" kern="1200" cap="none" spc="0" normalizeH="0" baseline="0" noProof="0">
                <a:ln>
                  <a:noFill/>
                </a:ln>
                <a:solidFill>
                  <a:sysClr val="windowText" lastClr="000000"/>
                </a:solidFill>
                <a:effectLst/>
                <a:uLnTx/>
                <a:uFillTx/>
                <a:latin typeface="Arial" panose="020B0604020202020204" pitchFamily="34" charset="0"/>
                <a:ea typeface="+mj-ea"/>
                <a:cs typeface="+mj-cs"/>
              </a:rPr>
              <a:t>Physiological and neural difference</a:t>
            </a:r>
            <a:endParaRPr kumimoji="0" lang="en-IE" sz="4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
        <p:nvSpPr>
          <p:cNvPr id="3" name="Text Placeholder 4">
            <a:extLst>
              <a:ext uri="{FF2B5EF4-FFF2-40B4-BE49-F238E27FC236}">
                <a16:creationId xmlns:a16="http://schemas.microsoft.com/office/drawing/2014/main" id="{6CBEEB55-3BA8-6141-B013-DA767CEE8337}"/>
              </a:ext>
            </a:extLst>
          </p:cNvPr>
          <p:cNvSpPr txBox="1">
            <a:spLocks/>
          </p:cNvSpPr>
          <p:nvPr/>
        </p:nvSpPr>
        <p:spPr>
          <a:xfrm>
            <a:off x="1679657" y="1466611"/>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E" sz="2400" b="1" i="0" u="none" strike="noStrike" kern="1200" cap="none" spc="0" normalizeH="0" baseline="0" noProof="0">
                <a:ln>
                  <a:noFill/>
                </a:ln>
                <a:solidFill>
                  <a:sysClr val="windowText" lastClr="000000"/>
                </a:solidFill>
                <a:effectLst/>
                <a:uLnTx/>
                <a:uFillTx/>
                <a:latin typeface="Aptos" panose="02110004020202020204"/>
                <a:ea typeface="+mn-ea"/>
                <a:cs typeface="+mn-cs"/>
              </a:rPr>
              <a:t>Biceps</a:t>
            </a:r>
            <a:endParaRPr kumimoji="0" lang="en-IE" sz="2400" b="1"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4" name="Content Placeholder 5">
            <a:extLst>
              <a:ext uri="{FF2B5EF4-FFF2-40B4-BE49-F238E27FC236}">
                <a16:creationId xmlns:a16="http://schemas.microsoft.com/office/drawing/2014/main" id="{E87EDDD8-CADB-935D-CF1A-2D3A30ACCFEA}"/>
              </a:ext>
            </a:extLst>
          </p:cNvPr>
          <p:cNvSpPr txBox="1">
            <a:spLocks/>
          </p:cNvSpPr>
          <p:nvPr/>
        </p:nvSpPr>
        <p:spPr>
          <a:xfrm>
            <a:off x="1679657" y="2290523"/>
            <a:ext cx="5157787" cy="16675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Type I (slow-twitch)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Predetermined motor programs</a:t>
            </a:r>
            <a:endParaRPr kumimoji="0" lang="en-IE" sz="2400" b="0" i="0" u="none" strike="noStrike" kern="1200" cap="none" spc="0" normalizeH="0" baseline="0" noProof="0">
              <a:ln>
                <a:noFill/>
              </a:ln>
              <a:solidFill>
                <a:sysClr val="windowText" lastClr="000000"/>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Sustained, </a:t>
            </a:r>
            <a:r>
              <a:rPr kumimoji="0" lang="en-IE" sz="2400" b="0" i="0" u="none" strike="noStrike" kern="1200" cap="none" spc="0" normalizeH="0" baseline="0" noProof="0">
                <a:ln>
                  <a:noFill/>
                </a:ln>
                <a:solidFill>
                  <a:sysClr val="windowText" lastClr="000000"/>
                </a:solidFill>
                <a:effectLst/>
                <a:uLnTx/>
                <a:uFillTx/>
                <a:latin typeface="Aptos" panose="02110004020202020204"/>
                <a:ea typeface="+mn-ea"/>
                <a:cs typeface="+mn-cs"/>
              </a:rPr>
              <a:t>Stable movements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more medial areas of the motor corte</a:t>
            </a:r>
            <a:r>
              <a:rPr kumimoji="0" lang="en-IE" sz="24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x</a:t>
            </a:r>
            <a:endPar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E" sz="20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5" name="Text Placeholder 6">
            <a:extLst>
              <a:ext uri="{FF2B5EF4-FFF2-40B4-BE49-F238E27FC236}">
                <a16:creationId xmlns:a16="http://schemas.microsoft.com/office/drawing/2014/main" id="{64C18939-C82B-F1E5-8DDA-C05A6E5E3E9A}"/>
              </a:ext>
            </a:extLst>
          </p:cNvPr>
          <p:cNvSpPr txBox="1">
            <a:spLocks/>
          </p:cNvSpPr>
          <p:nvPr/>
        </p:nvSpPr>
        <p:spPr>
          <a:xfrm>
            <a:off x="1654256" y="3532055"/>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E" sz="2400" b="1" i="0" u="none" strike="noStrike" kern="1200" cap="none" spc="0" normalizeH="0" baseline="0" noProof="0">
                <a:ln>
                  <a:noFill/>
                </a:ln>
                <a:solidFill>
                  <a:sysClr val="windowText" lastClr="000000"/>
                </a:solidFill>
                <a:effectLst/>
                <a:uLnTx/>
                <a:uFillTx/>
                <a:latin typeface="Aptos" panose="02110004020202020204"/>
                <a:ea typeface="+mn-ea"/>
                <a:cs typeface="+mn-cs"/>
              </a:rPr>
              <a:t>FDI</a:t>
            </a:r>
            <a:endParaRPr kumimoji="0" lang="en-IE" sz="2400" b="1"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
        <p:nvSpPr>
          <p:cNvPr id="6" name="Content Placeholder 7">
            <a:extLst>
              <a:ext uri="{FF2B5EF4-FFF2-40B4-BE49-F238E27FC236}">
                <a16:creationId xmlns:a16="http://schemas.microsoft.com/office/drawing/2014/main" id="{B877AB56-D557-4C3C-3841-1780C4082D41}"/>
              </a:ext>
            </a:extLst>
          </p:cNvPr>
          <p:cNvSpPr txBox="1">
            <a:spLocks/>
          </p:cNvSpPr>
          <p:nvPr/>
        </p:nvSpPr>
        <p:spPr>
          <a:xfrm>
            <a:off x="1679657" y="4345788"/>
            <a:ext cx="5183188" cy="2170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ysClr val="windowText" lastClr="000000"/>
                </a:solidFill>
                <a:effectLst/>
                <a:uLnTx/>
                <a:uFillTx/>
                <a:latin typeface="Aptos" panose="02110004020202020204"/>
                <a:ea typeface="+mn-ea"/>
                <a:cs typeface="+mn-cs"/>
              </a:rPr>
              <a:t>Type II (fast-twitch)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ysClr val="windowText" lastClr="000000"/>
                </a:solidFill>
                <a:effectLst/>
                <a:uLnTx/>
                <a:uFillTx/>
                <a:latin typeface="Aptos" panose="02110004020202020204"/>
                <a:ea typeface="+mn-ea"/>
                <a:cs typeface="+mn-cs"/>
              </a:rPr>
              <a:t>Sensory feedback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ysClr val="windowText" lastClr="000000"/>
                </a:solidFill>
                <a:effectLst/>
                <a:uLnTx/>
                <a:uFillTx/>
                <a:latin typeface="Aptos" panose="02110004020202020204"/>
                <a:ea typeface="+mn-ea"/>
                <a:cs typeface="+mn-cs"/>
              </a:rPr>
              <a:t>Precise movements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more complex sensorimotor integration</a:t>
            </a:r>
            <a:r>
              <a:rPr kumimoji="0" lang="en-US" sz="2200" b="0" i="0" u="none" strike="noStrike" kern="1200" cap="none" spc="0" normalizeH="0" baseline="0" noProof="0">
                <a:ln>
                  <a:noFill/>
                </a:ln>
                <a:solidFill>
                  <a:sysClr val="windowText" lastClr="000000"/>
                </a:solidFill>
                <a:effectLst/>
                <a:uLnTx/>
                <a:uFillTx/>
                <a:latin typeface="Aptos" panose="02110004020202020204"/>
                <a:ea typeface="+mn-ea"/>
                <a:cs typeface="+mn-cs"/>
              </a:rPr>
              <a:t> </a:t>
            </a:r>
            <a:endParaRPr kumimoji="0" lang="en-US" sz="22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pic>
        <p:nvPicPr>
          <p:cNvPr id="8" name="Picture 2" descr="The Difference Between Fast-Twitch and Slow-Twitch Muscles">
            <a:extLst>
              <a:ext uri="{FF2B5EF4-FFF2-40B4-BE49-F238E27FC236}">
                <a16:creationId xmlns:a16="http://schemas.microsoft.com/office/drawing/2014/main" id="{F54439E5-F333-D7C7-832B-AB004F725AF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486" t="24414" r="19470"/>
          <a:stretch/>
        </p:blipFill>
        <p:spPr bwMode="auto">
          <a:xfrm>
            <a:off x="7875826" y="150573"/>
            <a:ext cx="2731457" cy="21832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没有照片描述。">
            <a:extLst>
              <a:ext uri="{FF2B5EF4-FFF2-40B4-BE49-F238E27FC236}">
                <a16:creationId xmlns:a16="http://schemas.microsoft.com/office/drawing/2014/main" id="{00E73862-A60C-B5D9-89B7-F68F40C2CE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04859" y="2204106"/>
            <a:ext cx="5525841" cy="41207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7"/>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p:cNvPicPr preferRelativeResize="0"/>
          <p:nvPr/>
        </p:nvPicPr>
        <p:blipFill rotWithShape="1">
          <a:blip r:embed="rId10">
            <a:alphaModFix/>
          </a:blip>
          <a:srcRect/>
          <a:stretch/>
        </p:blipFill>
        <p:spPr>
          <a:xfrm>
            <a:off x="267597" y="5223239"/>
            <a:ext cx="753509" cy="753509"/>
          </a:xfrm>
          <a:prstGeom prst="rect">
            <a:avLst/>
          </a:prstGeom>
          <a:noFill/>
          <a:ln>
            <a:noFill/>
          </a:ln>
        </p:spPr>
      </p:pic>
      <p:sp>
        <p:nvSpPr>
          <p:cNvPr id="2" name="Title 1">
            <a:extLst>
              <a:ext uri="{FF2B5EF4-FFF2-40B4-BE49-F238E27FC236}">
                <a16:creationId xmlns:a16="http://schemas.microsoft.com/office/drawing/2014/main" id="{045A9202-09EE-7539-F4D0-787F57031252}"/>
              </a:ext>
            </a:extLst>
          </p:cNvPr>
          <p:cNvSpPr txBox="1">
            <a:spLocks/>
          </p:cNvSpPr>
          <p:nvPr/>
        </p:nvSpPr>
        <p:spPr>
          <a:xfrm>
            <a:off x="1552996" y="4130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4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Study between Biceps and FDI</a:t>
            </a:r>
          </a:p>
        </p:txBody>
      </p:sp>
      <p:sp>
        <p:nvSpPr>
          <p:cNvPr id="3" name="Content Placeholder 2">
            <a:extLst>
              <a:ext uri="{FF2B5EF4-FFF2-40B4-BE49-F238E27FC236}">
                <a16:creationId xmlns:a16="http://schemas.microsoft.com/office/drawing/2014/main" id="{E1A6B565-82C2-23EB-6720-CE4A26C02CC5}"/>
              </a:ext>
            </a:extLst>
          </p:cNvPr>
          <p:cNvSpPr txBox="1">
            <a:spLocks/>
          </p:cNvSpPr>
          <p:nvPr/>
        </p:nvSpPr>
        <p:spPr>
          <a:xfrm>
            <a:off x="1552996" y="18357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Motor preparation in the intended agonist but </a:t>
            </a:r>
            <a:r>
              <a:rPr kumimoji="0" lang="en-US" sz="28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not</a:t>
            </a:r>
            <a:r>
              <a:rPr kumimoji="0" lang="en-US" sz="2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antagonist muscle.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MEP was present in more proximal muscle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E" sz="2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pic>
        <p:nvPicPr>
          <p:cNvPr id="4" name="Picture 2" descr="Yoga Anatomy: Agonist &amp; Antagonist Muscle Groups - Sterling Hot Yoga Mobile">
            <a:extLst>
              <a:ext uri="{FF2B5EF4-FFF2-40B4-BE49-F238E27FC236}">
                <a16:creationId xmlns:a16="http://schemas.microsoft.com/office/drawing/2014/main" id="{2A047B40-FFBF-0736-617D-2E5AA35A1D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3320" y="2439834"/>
            <a:ext cx="3581400" cy="37242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xamples of ten motor evoked potentials (MEPs) recorded in a resting... |  Download Scientific Diagram">
            <a:extLst>
              <a:ext uri="{FF2B5EF4-FFF2-40B4-BE49-F238E27FC236}">
                <a16:creationId xmlns:a16="http://schemas.microsoft.com/office/drawing/2014/main" id="{F975B6F1-346B-D4C2-676A-281BC81CFF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9701" y="3814779"/>
            <a:ext cx="5921337" cy="2772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401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7"/>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p:cNvPicPr preferRelativeResize="0"/>
          <p:nvPr/>
        </p:nvPicPr>
        <p:blipFill rotWithShape="1">
          <a:blip r:embed="rId10">
            <a:alphaModFix/>
          </a:blip>
          <a:srcRect/>
          <a:stretch/>
        </p:blipFill>
        <p:spPr>
          <a:xfrm>
            <a:off x="267597" y="5223239"/>
            <a:ext cx="753509" cy="753509"/>
          </a:xfrm>
          <a:prstGeom prst="rect">
            <a:avLst/>
          </a:prstGeom>
          <a:noFill/>
          <a:ln>
            <a:noFill/>
          </a:ln>
        </p:spPr>
      </p:pic>
      <p:sp>
        <p:nvSpPr>
          <p:cNvPr id="2" name="Title 6">
            <a:extLst>
              <a:ext uri="{FF2B5EF4-FFF2-40B4-BE49-F238E27FC236}">
                <a16:creationId xmlns:a16="http://schemas.microsoft.com/office/drawing/2014/main" id="{D1A2B2AB-6A38-AA3F-0498-7FB6B6D1E858}"/>
              </a:ext>
            </a:extLst>
          </p:cNvPr>
          <p:cNvSpPr txBox="1">
            <a:spLocks/>
          </p:cNvSpPr>
          <p:nvPr/>
        </p:nvSpPr>
        <p:spPr>
          <a:xfrm>
            <a:off x="1826357" y="1579671"/>
            <a:ext cx="2953762" cy="151762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Decision making model type</a:t>
            </a:r>
          </a:p>
        </p:txBody>
      </p:sp>
      <p:pic>
        <p:nvPicPr>
          <p:cNvPr id="3" name="Picture 2">
            <a:extLst>
              <a:ext uri="{FF2B5EF4-FFF2-40B4-BE49-F238E27FC236}">
                <a16:creationId xmlns:a16="http://schemas.microsoft.com/office/drawing/2014/main" id="{2A152606-88AE-EA13-07A9-70930B62DAD6}"/>
              </a:ext>
            </a:extLst>
          </p:cNvPr>
          <p:cNvPicPr>
            <a:picLocks noChangeAspect="1"/>
          </p:cNvPicPr>
          <p:nvPr/>
        </p:nvPicPr>
        <p:blipFill>
          <a:blip r:embed="rId11"/>
          <a:stretch>
            <a:fillRect/>
          </a:stretch>
        </p:blipFill>
        <p:spPr>
          <a:xfrm>
            <a:off x="4638341" y="244433"/>
            <a:ext cx="7560326" cy="6580586"/>
          </a:xfrm>
          <a:prstGeom prst="rect">
            <a:avLst/>
          </a:prstGeom>
        </p:spPr>
      </p:pic>
    </p:spTree>
    <p:extLst>
      <p:ext uri="{BB962C8B-B14F-4D97-AF65-F5344CB8AC3E}">
        <p14:creationId xmlns:p14="http://schemas.microsoft.com/office/powerpoint/2010/main" val="243125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lice">
  <a:themeElements>
    <a:clrScheme name="Custom 10">
      <a:dk1>
        <a:srgbClr val="FFFFFF"/>
      </a:dk1>
      <a:lt1>
        <a:srgbClr val="A5A5A5"/>
      </a:lt1>
      <a:dk2>
        <a:srgbClr val="F2F2F2"/>
      </a:dk2>
      <a:lt2>
        <a:srgbClr val="FFFFFF"/>
      </a:lt2>
      <a:accent1>
        <a:srgbClr val="EE0000"/>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5872</Words>
  <Application>Microsoft Office PowerPoint</Application>
  <PresentationFormat>宽屏</PresentationFormat>
  <Paragraphs>557</Paragraphs>
  <Slides>27</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Aptos Display</vt:lpstr>
      <vt:lpstr>Century Gothic</vt:lpstr>
      <vt:lpstr>Harding</vt:lpstr>
      <vt:lpstr>Noto Sans Symbols</vt:lpstr>
      <vt:lpstr>Calibri</vt:lpstr>
      <vt:lpstr>Arial</vt:lpstr>
      <vt:lpstr>Aptos</vt:lpstr>
      <vt:lpstr>等线</vt:lpstr>
      <vt:lpstr>Wingdings</vt:lpstr>
      <vt:lpstr>Söhne</vt:lpstr>
      <vt:lpstr>Cambria</vt:lpstr>
      <vt:lpstr>Slice</vt:lpstr>
      <vt:lpstr>The influence of response effector on decision adaptations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Possible experiment that separate perceptual DM and motor?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IMPROVED PANDEMIC VACCINE ADMINISTRATION IN LOW RESOURCE SETTINGS</dc:title>
  <dc:creator>童樑</dc:creator>
  <cp:lastModifiedBy>樑 童</cp:lastModifiedBy>
  <cp:revision>112</cp:revision>
  <dcterms:created xsi:type="dcterms:W3CDTF">2021-10-14T18:55:06Z</dcterms:created>
  <dcterms:modified xsi:type="dcterms:W3CDTF">2024-04-23T09:37:52Z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